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bin" ContentType="application/vnd.openxmlformats-officedocument.oleObject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5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5" r:id="rId30"/>
    <p:sldId id="286" r:id="rId31"/>
    <p:sldId id="287" r:id="rId32"/>
    <p:sldId id="288" r:id="rId33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99"/>
    <a:srgbClr val="0000FF"/>
    <a:srgbClr val="CC0000"/>
    <a:srgbClr val="CC3100"/>
    <a:srgbClr val="CC33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50" d="100"/>
          <a:sy n="50" d="100"/>
        </p:scale>
        <p:origin x="-2544" y="-8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image" Target="../media/image1.wmf"/></Relationships>
</file>

<file path=ppt/drawings/_rels/vmlDrawing10.vml.rels><?xml version="1.0" encoding="UTF-8" standalone="yes"?>
<Relationships xmlns="http://schemas.openxmlformats.org/package/2006/relationships"><Relationship Id="rId2" Type="http://schemas.openxmlformats.org/officeDocument/2006/relationships/image" Target="../media/image22.wmf"/><Relationship Id="rId1" Type="http://schemas.openxmlformats.org/officeDocument/2006/relationships/image" Target="../media/image21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25.wmf"/><Relationship Id="rId2" Type="http://schemas.openxmlformats.org/officeDocument/2006/relationships/image" Target="../media/image24.wmf"/><Relationship Id="rId1" Type="http://schemas.openxmlformats.org/officeDocument/2006/relationships/image" Target="../media/image23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wmf"/><Relationship Id="rId1" Type="http://schemas.openxmlformats.org/officeDocument/2006/relationships/image" Target="../media/image4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image" Target="../media/image8.wmf"/><Relationship Id="rId1" Type="http://schemas.openxmlformats.org/officeDocument/2006/relationships/image" Target="../media/image7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11.wmf"/><Relationship Id="rId1" Type="http://schemas.openxmlformats.org/officeDocument/2006/relationships/image" Target="../media/image10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15.wmf"/><Relationship Id="rId2" Type="http://schemas.openxmlformats.org/officeDocument/2006/relationships/image" Target="../media/image14.wmf"/><Relationship Id="rId1" Type="http://schemas.openxmlformats.org/officeDocument/2006/relationships/image" Target="../media/image13.wmf"/></Relationships>
</file>

<file path=ppt/drawings/_rels/vmlDrawing7.vml.rels><?xml version="1.0" encoding="UTF-8" standalone="yes"?>
<Relationships xmlns="http://schemas.openxmlformats.org/package/2006/relationships"><Relationship Id="rId2" Type="http://schemas.openxmlformats.org/officeDocument/2006/relationships/image" Target="../media/image17.wmf"/><Relationship Id="rId1" Type="http://schemas.openxmlformats.org/officeDocument/2006/relationships/image" Target="../media/image16.wmf"/></Relationships>
</file>

<file path=ppt/drawings/_rels/vmlDrawing8.vml.rels><?xml version="1.0" encoding="UTF-8" standalone="yes"?>
<Relationships xmlns="http://schemas.openxmlformats.org/package/2006/relationships"><Relationship Id="rId2" Type="http://schemas.openxmlformats.org/officeDocument/2006/relationships/image" Target="../media/image19.wmf"/><Relationship Id="rId1" Type="http://schemas.openxmlformats.org/officeDocument/2006/relationships/image" Target="../media/image18.w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20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474BD9A-BEFA-4D30-8E34-DC38A856EF7C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A85A6CD-FD49-4348-94A2-DEB9B8FC2325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620985D-5892-4D3F-B277-BAFFF831F640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BA97741-CAAE-4A77-9471-5B95A1717D02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8AF0C75-5E22-465E-8301-F2036A930BE3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2124013-E422-4665-9238-07D9496D6943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FC136D-2A13-49F2-8954-B4EEED26B66F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37B244D-0E23-47B3-858A-BA6ECA50C31B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EC598B8-B594-4ADB-BEF1-CBE85A90208A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EB6008E-7AFC-498E-B7B8-929425039C5D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25568DE-E94A-4DB6-9332-11F19959A1AF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9523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9523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ru-RU"/>
          </a:p>
        </p:txBody>
      </p:sp>
      <p:sp>
        <p:nvSpPr>
          <p:cNvPr id="9523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9523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1E9D9BF1-3479-467A-B7F7-82EBD1355056}" type="slidenum">
              <a:rPr lang="ru-RU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7" r:id="rId2"/>
    <p:sldLayoutId id="2147483668" r:id="rId3"/>
    <p:sldLayoutId id="2147483669" r:id="rId4"/>
    <p:sldLayoutId id="2147483670" r:id="rId5"/>
    <p:sldLayoutId id="2147483671" r:id="rId6"/>
    <p:sldLayoutId id="2147483672" r:id="rId7"/>
    <p:sldLayoutId id="2147483673" r:id="rId8"/>
    <p:sldLayoutId id="2147483674" r:id="rId9"/>
    <p:sldLayoutId id="2147483675" r:id="rId10"/>
    <p:sldLayoutId id="2147483676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4" Type="http://schemas.openxmlformats.org/officeDocument/2006/relationships/oleObject" Target="../embeddings/oleObject17.bin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4" Type="http://schemas.openxmlformats.org/officeDocument/2006/relationships/oleObject" Target="../embeddings/oleObject19.bin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4" Type="http://schemas.openxmlformats.org/officeDocument/2006/relationships/oleObject" Target="../embeddings/oleObject22.bin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5" Type="http://schemas.openxmlformats.org/officeDocument/2006/relationships/oleObject" Target="../embeddings/oleObject25.bin"/><Relationship Id="rId4" Type="http://schemas.openxmlformats.org/officeDocument/2006/relationships/oleObject" Target="../embeddings/oleObject24.bin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oleObject" Target="../embeddings/oleObject3.bin"/><Relationship Id="rId4" Type="http://schemas.openxmlformats.org/officeDocument/2006/relationships/oleObject" Target="../embeddings/oleObject2.bin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oleObject" Target="../embeddings/oleObject6.bin"/><Relationship Id="rId4" Type="http://schemas.openxmlformats.org/officeDocument/2006/relationships/oleObject" Target="../embeddings/oleObject5.bin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5" Type="http://schemas.openxmlformats.org/officeDocument/2006/relationships/oleObject" Target="../embeddings/oleObject9.bin"/><Relationship Id="rId4" Type="http://schemas.openxmlformats.org/officeDocument/2006/relationships/oleObject" Target="../embeddings/oleObject8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4" Type="http://schemas.openxmlformats.org/officeDocument/2006/relationships/oleObject" Target="../embeddings/oleObject11.bin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5" Type="http://schemas.openxmlformats.org/officeDocument/2006/relationships/oleObject" Target="../embeddings/oleObject15.bin"/><Relationship Id="rId4" Type="http://schemas.openxmlformats.org/officeDocument/2006/relationships/oleObject" Target="../embeddings/oleObject14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04800" y="1295400"/>
            <a:ext cx="8534400" cy="3505200"/>
          </a:xfrm>
        </p:spPr>
        <p:txBody>
          <a:bodyPr/>
          <a:lstStyle/>
          <a:p>
            <a:r>
              <a:rPr lang="en-US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8</a:t>
            </a:r>
            <a:r>
              <a:rPr lang="ru-RU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. </a:t>
            </a:r>
            <a:r>
              <a:rPr lang="ru-RU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НЕСИММЕТРИЯ ПЕРЕХОДНЫХ ПРОЦЕССОВ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>
              <a:buFontTx/>
              <a:buNone/>
            </a:pPr>
            <a:r>
              <a:rPr lang="ru-RU" sz="3600"/>
              <a:t> и рассчитываются три простые схемы</a:t>
            </a:r>
          </a:p>
          <a:p>
            <a:pPr algn="just">
              <a:buFontTx/>
              <a:buNone/>
            </a:pPr>
            <a:r>
              <a:rPr lang="ru-RU" sz="3600">
                <a:solidFill>
                  <a:srgbClr val="CC0000"/>
                </a:solidFill>
              </a:rPr>
              <a:t>  Составляющие</a:t>
            </a:r>
            <a:r>
              <a:rPr lang="ru-RU" sz="3600"/>
              <a:t> одной фазы </a:t>
            </a:r>
            <a:r>
              <a:rPr lang="ru-RU" sz="3600">
                <a:solidFill>
                  <a:srgbClr val="0000FF"/>
                </a:solidFill>
              </a:rPr>
              <a:t>А</a:t>
            </a:r>
            <a:r>
              <a:rPr lang="ru-RU" sz="3600"/>
              <a:t> </a:t>
            </a:r>
          </a:p>
          <a:p>
            <a:pPr algn="just">
              <a:buFontTx/>
              <a:buNone/>
            </a:pPr>
            <a:r>
              <a:rPr lang="ru-RU" sz="3600">
                <a:solidFill>
                  <a:srgbClr val="0000FF"/>
                </a:solidFill>
              </a:rPr>
              <a:t>прямой последовательности</a:t>
            </a:r>
          </a:p>
          <a:p>
            <a:pPr algn="just">
              <a:buFontTx/>
              <a:buNone/>
            </a:pPr>
            <a:endParaRPr lang="ru-RU" sz="3600">
              <a:solidFill>
                <a:srgbClr val="0000FF"/>
              </a:solidFill>
            </a:endParaRPr>
          </a:p>
          <a:p>
            <a:pPr algn="just">
              <a:buFontTx/>
              <a:buNone/>
            </a:pPr>
            <a:endParaRPr lang="ru-RU" sz="3600">
              <a:solidFill>
                <a:srgbClr val="0000FF"/>
              </a:solidFill>
            </a:endParaRPr>
          </a:p>
          <a:p>
            <a:pPr algn="just">
              <a:buFontTx/>
              <a:buNone/>
            </a:pPr>
            <a:endParaRPr lang="ru-RU" sz="3600">
              <a:solidFill>
                <a:srgbClr val="0000FF"/>
              </a:solidFill>
            </a:endParaRPr>
          </a:p>
          <a:p>
            <a:pPr algn="just">
              <a:buFontTx/>
              <a:buNone/>
            </a:pPr>
            <a:r>
              <a:rPr lang="ru-RU" sz="3600">
                <a:solidFill>
                  <a:srgbClr val="0000FF"/>
                </a:solidFill>
              </a:rPr>
              <a:t>обратной последовательности </a:t>
            </a:r>
          </a:p>
          <a:p>
            <a:pPr algn="just">
              <a:buFontTx/>
              <a:buNone/>
            </a:pPr>
            <a:endParaRPr lang="ru-RU" sz="3600">
              <a:solidFill>
                <a:srgbClr val="0000FF"/>
              </a:solidFill>
            </a:endParaRPr>
          </a:p>
        </p:txBody>
      </p:sp>
      <p:sp>
        <p:nvSpPr>
          <p:cNvPr id="104453" name="Rectangle 5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104452" name="Object 4"/>
          <p:cNvGraphicFramePr>
            <a:graphicFrameLocks noChangeAspect="1"/>
          </p:cNvGraphicFramePr>
          <p:nvPr/>
        </p:nvGraphicFramePr>
        <p:xfrm>
          <a:off x="1676400" y="1957388"/>
          <a:ext cx="6477000" cy="1700212"/>
        </p:xfrm>
        <a:graphic>
          <a:graphicData uri="http://schemas.openxmlformats.org/presentationml/2006/ole">
            <p:oleObj spid="_x0000_s104452" name="Формула" r:id="rId3" imgW="1739900" imgH="457200" progId="Equation.3">
              <p:embed/>
            </p:oleObj>
          </a:graphicData>
        </a:graphic>
      </p:graphicFrame>
      <p:sp>
        <p:nvSpPr>
          <p:cNvPr id="104455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104454" name="Object 6"/>
          <p:cNvGraphicFramePr>
            <a:graphicFrameLocks noChangeAspect="1"/>
          </p:cNvGraphicFramePr>
          <p:nvPr/>
        </p:nvGraphicFramePr>
        <p:xfrm>
          <a:off x="1295400" y="4757738"/>
          <a:ext cx="6629400" cy="1719262"/>
        </p:xfrm>
        <a:graphic>
          <a:graphicData uri="http://schemas.openxmlformats.org/presentationml/2006/ole">
            <p:oleObj spid="_x0000_s104454" name="Формула" r:id="rId4" imgW="1765300" imgH="4572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>
              <a:buFontTx/>
              <a:buNone/>
            </a:pPr>
            <a:r>
              <a:rPr lang="ru-RU"/>
              <a:t> </a:t>
            </a:r>
            <a:r>
              <a:rPr lang="ru-RU" sz="3600">
                <a:solidFill>
                  <a:srgbClr val="0000FF"/>
                </a:solidFill>
              </a:rPr>
              <a:t>нулевой</a:t>
            </a:r>
            <a:r>
              <a:rPr lang="ru-RU" sz="3600"/>
              <a:t> </a:t>
            </a:r>
            <a:r>
              <a:rPr lang="ru-RU" sz="3600">
                <a:solidFill>
                  <a:srgbClr val="0000FF"/>
                </a:solidFill>
              </a:rPr>
              <a:t>последовательности</a:t>
            </a:r>
          </a:p>
          <a:p>
            <a:pPr>
              <a:buFontTx/>
              <a:buNone/>
            </a:pPr>
            <a:endParaRPr lang="ru-RU" sz="3600">
              <a:solidFill>
                <a:srgbClr val="0000FF"/>
              </a:solidFill>
            </a:endParaRPr>
          </a:p>
          <a:p>
            <a:pPr>
              <a:buFontTx/>
              <a:buNone/>
            </a:pPr>
            <a:endParaRPr lang="ru-RU" sz="3600">
              <a:solidFill>
                <a:srgbClr val="0000FF"/>
              </a:solidFill>
            </a:endParaRPr>
          </a:p>
          <a:p>
            <a:pPr>
              <a:buFontTx/>
              <a:buNone/>
            </a:pPr>
            <a:endParaRPr lang="ru-RU" sz="3600">
              <a:solidFill>
                <a:srgbClr val="0000FF"/>
              </a:solidFill>
            </a:endParaRPr>
          </a:p>
          <a:p>
            <a:pPr algn="just">
              <a:buFontTx/>
              <a:buNone/>
            </a:pPr>
            <a:r>
              <a:rPr lang="ru-RU" sz="3600"/>
              <a:t>   При расчете не учитывается</a:t>
            </a:r>
          </a:p>
          <a:p>
            <a:pPr algn="just">
              <a:buFontTx/>
              <a:buChar char="-"/>
            </a:pPr>
            <a:r>
              <a:rPr lang="ru-RU" sz="3600">
                <a:solidFill>
                  <a:srgbClr val="CC0000"/>
                </a:solidFill>
              </a:rPr>
              <a:t>насыщение</a:t>
            </a:r>
            <a:r>
              <a:rPr lang="ru-RU" sz="3600"/>
              <a:t> магнитных систем; </a:t>
            </a:r>
          </a:p>
          <a:p>
            <a:pPr algn="just">
              <a:buFontTx/>
              <a:buChar char="-"/>
            </a:pPr>
            <a:r>
              <a:rPr lang="ru-RU" sz="3600">
                <a:solidFill>
                  <a:srgbClr val="CC0000"/>
                </a:solidFill>
              </a:rPr>
              <a:t>сопротивления</a:t>
            </a:r>
            <a:r>
              <a:rPr lang="ru-RU" sz="3600"/>
              <a:t>  всех трех фаз одинаковы.</a:t>
            </a:r>
          </a:p>
          <a:p>
            <a:pPr>
              <a:buFontTx/>
              <a:buNone/>
            </a:pPr>
            <a:r>
              <a:rPr lang="ru-RU" sz="3600"/>
              <a:t>Но сопротивления разных </a:t>
            </a:r>
          </a:p>
          <a:p>
            <a:pPr>
              <a:buFontTx/>
              <a:buNone/>
            </a:pPr>
            <a:r>
              <a:rPr lang="ru-RU" sz="3600"/>
              <a:t>последовательностей могут отличаться.</a:t>
            </a:r>
            <a:endParaRPr lang="ru-RU" sz="3600">
              <a:solidFill>
                <a:srgbClr val="0000FF"/>
              </a:solidFill>
            </a:endParaRPr>
          </a:p>
        </p:txBody>
      </p:sp>
      <p:sp>
        <p:nvSpPr>
          <p:cNvPr id="105477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105476" name="Object 4"/>
          <p:cNvGraphicFramePr>
            <a:graphicFrameLocks noChangeAspect="1"/>
          </p:cNvGraphicFramePr>
          <p:nvPr/>
        </p:nvGraphicFramePr>
        <p:xfrm>
          <a:off x="2286000" y="609600"/>
          <a:ext cx="5105400" cy="1787525"/>
        </p:xfrm>
        <a:graphic>
          <a:graphicData uri="http://schemas.openxmlformats.org/presentationml/2006/ole">
            <p:oleObj spid="_x0000_s105476" name="Формула" r:id="rId3" imgW="1308100" imgH="457200" progId="Equation.3">
              <p:embed/>
            </p:oleObj>
          </a:graphicData>
        </a:graphic>
      </p:graphicFrame>
      <p:sp>
        <p:nvSpPr>
          <p:cNvPr id="105479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105478" name="Object 6"/>
          <p:cNvGraphicFramePr>
            <a:graphicFrameLocks noChangeAspect="1"/>
          </p:cNvGraphicFramePr>
          <p:nvPr/>
        </p:nvGraphicFramePr>
        <p:xfrm>
          <a:off x="5943600" y="4959350"/>
          <a:ext cx="2362200" cy="908050"/>
        </p:xfrm>
        <a:graphic>
          <a:graphicData uri="http://schemas.openxmlformats.org/presentationml/2006/ole">
            <p:oleObj spid="_x0000_s105478" name="Формула" r:id="rId4" imgW="622030" imgH="241195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algn="just">
              <a:buFontTx/>
              <a:buNone/>
            </a:pPr>
            <a:r>
              <a:rPr lang="ru-RU"/>
              <a:t>   </a:t>
            </a:r>
            <a:r>
              <a:rPr lang="ru-RU" sz="3600">
                <a:solidFill>
                  <a:srgbClr val="CC0000"/>
                </a:solidFill>
              </a:rPr>
              <a:t>При 2-хфазном</a:t>
            </a:r>
            <a:r>
              <a:rPr lang="ru-RU" sz="3600"/>
              <a:t> КЗ токи и напряжения раскладываются на </a:t>
            </a:r>
          </a:p>
          <a:p>
            <a:pPr algn="r">
              <a:buFontTx/>
              <a:buNone/>
            </a:pPr>
            <a:r>
              <a:rPr lang="ru-RU" sz="3600"/>
              <a:t> </a:t>
            </a:r>
            <a:r>
              <a:rPr lang="ru-RU" sz="3600">
                <a:solidFill>
                  <a:srgbClr val="0000FF"/>
                </a:solidFill>
              </a:rPr>
              <a:t>- прямой </a:t>
            </a:r>
          </a:p>
          <a:p>
            <a:pPr algn="r">
              <a:buFontTx/>
              <a:buNone/>
            </a:pPr>
            <a:r>
              <a:rPr lang="ru-RU" sz="3600">
                <a:solidFill>
                  <a:srgbClr val="0000FF"/>
                </a:solidFill>
              </a:rPr>
              <a:t>  - и обратной последовательности.</a:t>
            </a:r>
            <a:r>
              <a:rPr lang="ru-RU" sz="3600"/>
              <a:t> </a:t>
            </a:r>
          </a:p>
          <a:p>
            <a:pPr algn="just">
              <a:buFontTx/>
              <a:buNone/>
            </a:pPr>
            <a:r>
              <a:rPr lang="ru-RU" sz="3600"/>
              <a:t> </a:t>
            </a:r>
            <a:r>
              <a:rPr lang="ru-RU" sz="3600">
                <a:solidFill>
                  <a:srgbClr val="CC0000"/>
                </a:solidFill>
              </a:rPr>
              <a:t>При 2-х фазном и однофазном</a:t>
            </a:r>
            <a:r>
              <a:rPr lang="ru-RU" sz="3600"/>
              <a:t> </a:t>
            </a:r>
            <a:r>
              <a:rPr lang="ru-RU" sz="3600">
                <a:solidFill>
                  <a:srgbClr val="CC0000"/>
                </a:solidFill>
              </a:rPr>
              <a:t>КЗ</a:t>
            </a:r>
            <a:endParaRPr lang="ru-RU" sz="3600"/>
          </a:p>
          <a:p>
            <a:pPr algn="just">
              <a:buFontTx/>
              <a:buNone/>
            </a:pPr>
            <a:r>
              <a:rPr lang="ru-RU" sz="3600">
                <a:solidFill>
                  <a:srgbClr val="CC0000"/>
                </a:solidFill>
              </a:rPr>
              <a:t>на землю</a:t>
            </a:r>
            <a:r>
              <a:rPr lang="ru-RU" sz="3600"/>
              <a:t> раскладываются на</a:t>
            </a:r>
          </a:p>
          <a:p>
            <a:pPr algn="just">
              <a:buFontTx/>
              <a:buNone/>
            </a:pPr>
            <a:r>
              <a:rPr lang="ru-RU" sz="3600"/>
              <a:t> </a:t>
            </a:r>
            <a:r>
              <a:rPr lang="ru-RU" sz="3600">
                <a:solidFill>
                  <a:srgbClr val="0000FF"/>
                </a:solidFill>
              </a:rPr>
              <a:t>- прямой, </a:t>
            </a:r>
          </a:p>
          <a:p>
            <a:pPr algn="just">
              <a:buFontTx/>
              <a:buNone/>
            </a:pPr>
            <a:r>
              <a:rPr lang="ru-RU" sz="3600">
                <a:solidFill>
                  <a:srgbClr val="0000FF"/>
                </a:solidFill>
              </a:rPr>
              <a:t> - обратной</a:t>
            </a:r>
          </a:p>
          <a:p>
            <a:pPr algn="just">
              <a:buFontTx/>
              <a:buNone/>
            </a:pPr>
            <a:r>
              <a:rPr lang="ru-RU" sz="3600">
                <a:solidFill>
                  <a:srgbClr val="0000FF"/>
                </a:solidFill>
              </a:rPr>
              <a:t> - нулевой последовательности.</a:t>
            </a:r>
          </a:p>
          <a:p>
            <a:pPr algn="just">
              <a:buFontTx/>
              <a:buNone/>
            </a:pPr>
            <a:endParaRPr lang="ru-RU" sz="3600">
              <a:solidFill>
                <a:srgbClr val="0000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algn="just">
              <a:buFontTx/>
              <a:buNone/>
            </a:pPr>
            <a:r>
              <a:rPr lang="ru-RU"/>
              <a:t>   </a:t>
            </a:r>
            <a:r>
              <a:rPr lang="ru-RU" sz="3600">
                <a:solidFill>
                  <a:srgbClr val="CC0000"/>
                </a:solidFill>
              </a:rPr>
              <a:t>Несимметрия токов</a:t>
            </a:r>
            <a:r>
              <a:rPr lang="ru-RU" sz="3600"/>
              <a:t> в сопротивлениях создает несимметричные падения напряжения, </a:t>
            </a:r>
          </a:p>
          <a:p>
            <a:pPr algn="just">
              <a:buFontTx/>
              <a:buNone/>
            </a:pPr>
            <a:r>
              <a:rPr lang="ru-RU" sz="3600"/>
              <a:t>   которые можно разложить на симметричные составляющие. </a:t>
            </a:r>
          </a:p>
          <a:p>
            <a:pPr algn="just">
              <a:buFontTx/>
              <a:buNone/>
            </a:pPr>
            <a:r>
              <a:rPr lang="ru-RU" sz="3600"/>
              <a:t>  </a:t>
            </a:r>
            <a:r>
              <a:rPr lang="ru-RU" sz="3600">
                <a:solidFill>
                  <a:srgbClr val="CC0000"/>
                </a:solidFill>
              </a:rPr>
              <a:t>Падения напряжения</a:t>
            </a:r>
            <a:r>
              <a:rPr lang="ru-RU" sz="3600"/>
              <a:t> создаются токами своей последовательности и имеют вид</a:t>
            </a:r>
          </a:p>
        </p:txBody>
      </p:sp>
      <p:sp>
        <p:nvSpPr>
          <p:cNvPr id="107525" name="Rectangle 5"/>
          <p:cNvSpPr>
            <a:spLocks noChangeArrowheads="1"/>
          </p:cNvSpPr>
          <p:nvPr/>
        </p:nvSpPr>
        <p:spPr bwMode="auto">
          <a:xfrm>
            <a:off x="0" y="27479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107524" name="Object 4"/>
          <p:cNvGraphicFramePr>
            <a:graphicFrameLocks noChangeAspect="1"/>
          </p:cNvGraphicFramePr>
          <p:nvPr/>
        </p:nvGraphicFramePr>
        <p:xfrm>
          <a:off x="2971800" y="3962400"/>
          <a:ext cx="2957513" cy="2963863"/>
        </p:xfrm>
        <a:graphic>
          <a:graphicData uri="http://schemas.openxmlformats.org/presentationml/2006/ole">
            <p:oleObj spid="_x0000_s107524" name="Формула" r:id="rId3" imgW="1028520" imgH="102852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>
              <a:buFontTx/>
              <a:buNone/>
            </a:pPr>
            <a:r>
              <a:rPr lang="ru-RU"/>
              <a:t>   </a:t>
            </a:r>
            <a:r>
              <a:rPr lang="ru-RU" sz="3600">
                <a:solidFill>
                  <a:srgbClr val="CC0000"/>
                </a:solidFill>
              </a:rPr>
              <a:t>В симметричных трехфазных</a:t>
            </a:r>
            <a:r>
              <a:rPr lang="ru-RU" sz="3600"/>
              <a:t> цепях применяется принцип наложения, что позволяет предположить, что  </a:t>
            </a:r>
            <a:r>
              <a:rPr lang="ru-RU" sz="3600">
                <a:solidFill>
                  <a:srgbClr val="CC0000"/>
                </a:solidFill>
              </a:rPr>
              <a:t>отдельные составляющие</a:t>
            </a:r>
            <a:r>
              <a:rPr lang="ru-RU" sz="3600"/>
              <a:t> действуют </a:t>
            </a:r>
            <a:r>
              <a:rPr lang="ru-RU" sz="3600">
                <a:solidFill>
                  <a:srgbClr val="CC0000"/>
                </a:solidFill>
              </a:rPr>
              <a:t>независимо друг от друга</a:t>
            </a:r>
            <a:r>
              <a:rPr lang="ru-RU" sz="3600"/>
              <a:t> и составить схемы разной последовательности.</a:t>
            </a:r>
          </a:p>
          <a:p>
            <a:pPr>
              <a:buFontTx/>
              <a:buNone/>
            </a:pPr>
            <a:r>
              <a:rPr lang="ru-RU"/>
              <a:t>   Д</a:t>
            </a:r>
            <a:r>
              <a:rPr lang="ru-RU" sz="3600"/>
              <a:t>остаточно вычислить симметричные составляющие одной фазы, по которой определить остальные.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algn="just">
              <a:buFontTx/>
              <a:buNone/>
            </a:pPr>
            <a:r>
              <a:rPr lang="ru-RU"/>
              <a:t>  </a:t>
            </a:r>
            <a:r>
              <a:rPr lang="ru-RU" sz="3600">
                <a:solidFill>
                  <a:srgbClr val="CC0000"/>
                </a:solidFill>
              </a:rPr>
              <a:t>При симметричных КЗ</a:t>
            </a:r>
            <a:r>
              <a:rPr lang="ru-RU" sz="3600"/>
              <a:t> напряжение прямой последовательности равно </a:t>
            </a:r>
            <a:r>
              <a:rPr lang="ru-RU" sz="3600">
                <a:solidFill>
                  <a:srgbClr val="CC0000"/>
                </a:solidFill>
              </a:rPr>
              <a:t>нулю</a:t>
            </a:r>
            <a:r>
              <a:rPr lang="ru-RU" sz="3600"/>
              <a:t>, </a:t>
            </a:r>
          </a:p>
          <a:p>
            <a:pPr algn="just">
              <a:buFontTx/>
              <a:buNone/>
            </a:pPr>
            <a:r>
              <a:rPr lang="ru-RU" sz="3600"/>
              <a:t>  при несимметричных – </a:t>
            </a:r>
            <a:r>
              <a:rPr lang="ru-RU" sz="3600">
                <a:solidFill>
                  <a:srgbClr val="CC0000"/>
                </a:solidFill>
              </a:rPr>
              <a:t>не равно нулю</a:t>
            </a:r>
            <a:r>
              <a:rPr lang="ru-RU" sz="3600"/>
              <a:t>. </a:t>
            </a:r>
          </a:p>
          <a:p>
            <a:pPr algn="just">
              <a:buFontTx/>
              <a:buNone/>
            </a:pPr>
            <a:r>
              <a:rPr lang="ru-RU" sz="3600"/>
              <a:t>   </a:t>
            </a:r>
            <a:r>
              <a:rPr lang="ru-RU" sz="3600">
                <a:solidFill>
                  <a:srgbClr val="0000FF"/>
                </a:solidFill>
              </a:rPr>
              <a:t>Генераторы создают только симметричную систему прямой последовательности. </a:t>
            </a:r>
          </a:p>
          <a:p>
            <a:pPr algn="just">
              <a:buFontTx/>
              <a:buNone/>
            </a:pPr>
            <a:r>
              <a:rPr lang="ru-RU" sz="3600"/>
              <a:t>  Поэтому в схемах замещения указывают только ЭДС прямой последовательности.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ru-RU"/>
              <a:t>   </a:t>
            </a:r>
            <a:r>
              <a:rPr lang="ru-RU" sz="3600">
                <a:solidFill>
                  <a:srgbClr val="CC0000"/>
                </a:solidFill>
              </a:rPr>
              <a:t>Выражения для симметричных составляющих</a:t>
            </a:r>
          </a:p>
          <a:p>
            <a:pPr>
              <a:lnSpc>
                <a:spcPct val="90000"/>
              </a:lnSpc>
              <a:buFontTx/>
              <a:buNone/>
            </a:pPr>
            <a:endParaRPr lang="ru-RU" sz="3600">
              <a:solidFill>
                <a:srgbClr val="CC0000"/>
              </a:solidFill>
            </a:endParaRPr>
          </a:p>
          <a:p>
            <a:pPr>
              <a:lnSpc>
                <a:spcPct val="90000"/>
              </a:lnSpc>
              <a:buFontTx/>
              <a:buNone/>
            </a:pPr>
            <a:endParaRPr lang="ru-RU" sz="3600">
              <a:solidFill>
                <a:srgbClr val="CC0000"/>
              </a:solidFill>
            </a:endParaRPr>
          </a:p>
          <a:p>
            <a:pPr>
              <a:lnSpc>
                <a:spcPct val="90000"/>
              </a:lnSpc>
              <a:buFontTx/>
              <a:buNone/>
            </a:pPr>
            <a:endParaRPr lang="ru-RU" sz="3600">
              <a:solidFill>
                <a:srgbClr val="CC0000"/>
              </a:solidFill>
            </a:endParaRPr>
          </a:p>
          <a:p>
            <a:pPr>
              <a:lnSpc>
                <a:spcPct val="90000"/>
              </a:lnSpc>
              <a:buFontTx/>
              <a:buNone/>
            </a:pPr>
            <a:endParaRPr lang="ru-RU" sz="3600">
              <a:solidFill>
                <a:srgbClr val="CC0000"/>
              </a:solidFill>
            </a:endParaRPr>
          </a:p>
          <a:p>
            <a:pPr>
              <a:lnSpc>
                <a:spcPct val="90000"/>
              </a:lnSpc>
              <a:buFontTx/>
              <a:buNone/>
            </a:pPr>
            <a:endParaRPr lang="ru-RU" sz="3600">
              <a:solidFill>
                <a:srgbClr val="CC0000"/>
              </a:solidFill>
            </a:endParaRPr>
          </a:p>
          <a:p>
            <a:pPr>
              <a:lnSpc>
                <a:spcPct val="90000"/>
              </a:lnSpc>
              <a:buFontTx/>
              <a:buNone/>
            </a:pPr>
            <a:endParaRPr lang="ru-RU" sz="3600">
              <a:solidFill>
                <a:srgbClr val="CC0000"/>
              </a:solidFill>
            </a:endParaRPr>
          </a:p>
          <a:p>
            <a:pPr>
              <a:lnSpc>
                <a:spcPct val="90000"/>
              </a:lnSpc>
              <a:buFontTx/>
              <a:buNone/>
            </a:pPr>
            <a:endParaRPr lang="ru-RU" sz="3600">
              <a:solidFill>
                <a:srgbClr val="CC0000"/>
              </a:solidFill>
            </a:endParaRPr>
          </a:p>
          <a:p>
            <a:pPr>
              <a:lnSpc>
                <a:spcPct val="90000"/>
              </a:lnSpc>
              <a:buFontTx/>
              <a:buNone/>
            </a:pPr>
            <a:endParaRPr lang="ru-RU"/>
          </a:p>
          <a:p>
            <a:pPr>
              <a:lnSpc>
                <a:spcPct val="90000"/>
              </a:lnSpc>
              <a:buFontTx/>
              <a:buNone/>
            </a:pPr>
            <a:r>
              <a:rPr lang="ru-RU"/>
              <a:t>где          - фазное значение результирующей ЭДС прямой последовательности.</a:t>
            </a:r>
          </a:p>
        </p:txBody>
      </p:sp>
      <p:sp>
        <p:nvSpPr>
          <p:cNvPr id="110597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110596" name="Object 4"/>
          <p:cNvGraphicFramePr>
            <a:graphicFrameLocks noChangeAspect="1"/>
          </p:cNvGraphicFramePr>
          <p:nvPr/>
        </p:nvGraphicFramePr>
        <p:xfrm>
          <a:off x="533400" y="990600"/>
          <a:ext cx="7696200" cy="4764088"/>
        </p:xfrm>
        <a:graphic>
          <a:graphicData uri="http://schemas.openxmlformats.org/presentationml/2006/ole">
            <p:oleObj spid="_x0000_s110596" name="Формула" r:id="rId3" imgW="1663560" imgH="1028520" progId="Equation.3">
              <p:embed/>
            </p:oleObj>
          </a:graphicData>
        </a:graphic>
      </p:graphicFrame>
      <p:sp>
        <p:nvSpPr>
          <p:cNvPr id="110599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110598" name="Object 6"/>
          <p:cNvGraphicFramePr>
            <a:graphicFrameLocks noChangeAspect="1"/>
          </p:cNvGraphicFramePr>
          <p:nvPr/>
        </p:nvGraphicFramePr>
        <p:xfrm>
          <a:off x="838200" y="5562600"/>
          <a:ext cx="914400" cy="914400"/>
        </p:xfrm>
        <a:graphic>
          <a:graphicData uri="http://schemas.openxmlformats.org/presentationml/2006/ole">
            <p:oleObj spid="_x0000_s110598" name="Формула" r:id="rId4" imgW="266353" imgH="266353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algn="just">
              <a:lnSpc>
                <a:spcPct val="90000"/>
              </a:lnSpc>
              <a:buFontTx/>
              <a:buNone/>
            </a:pPr>
            <a:r>
              <a:rPr lang="ru-RU" sz="3600"/>
              <a:t>Протекание токов разной последовательности </a:t>
            </a:r>
            <a:r>
              <a:rPr lang="ru-RU" sz="3600">
                <a:solidFill>
                  <a:srgbClr val="CC0000"/>
                </a:solidFill>
              </a:rPr>
              <a:t>условно</a:t>
            </a:r>
            <a:r>
              <a:rPr lang="ru-RU" sz="3600"/>
              <a:t> и рассматривается </a:t>
            </a:r>
            <a:r>
              <a:rPr lang="ru-RU" sz="3600">
                <a:solidFill>
                  <a:srgbClr val="CC0000"/>
                </a:solidFill>
              </a:rPr>
              <a:t>как результат КЗ</a:t>
            </a:r>
            <a:r>
              <a:rPr lang="ru-RU" sz="3600"/>
              <a:t> с напряжениями разной последовательности. </a:t>
            </a:r>
          </a:p>
          <a:p>
            <a:pPr algn="just">
              <a:lnSpc>
                <a:spcPct val="90000"/>
              </a:lnSpc>
              <a:buFontTx/>
              <a:buNone/>
            </a:pPr>
            <a:endParaRPr lang="ru-RU" sz="3600"/>
          </a:p>
          <a:p>
            <a:pPr algn="just">
              <a:lnSpc>
                <a:spcPct val="90000"/>
              </a:lnSpc>
              <a:buFontTx/>
              <a:buNone/>
            </a:pPr>
            <a:r>
              <a:rPr lang="ru-RU" sz="3600">
                <a:solidFill>
                  <a:srgbClr val="CC0000"/>
                </a:solidFill>
              </a:rPr>
              <a:t>Напряжения прямой последовательности</a:t>
            </a:r>
            <a:r>
              <a:rPr lang="ru-RU" sz="3600"/>
              <a:t> по мере приближения места КЗ к источнику питания </a:t>
            </a:r>
            <a:r>
              <a:rPr lang="ru-RU" sz="3600">
                <a:solidFill>
                  <a:srgbClr val="CC0000"/>
                </a:solidFill>
              </a:rPr>
              <a:t>возрастают</a:t>
            </a:r>
            <a:r>
              <a:rPr lang="ru-RU" sz="3600"/>
              <a:t>, а напряжения </a:t>
            </a:r>
            <a:r>
              <a:rPr lang="ru-RU" sz="3600">
                <a:solidFill>
                  <a:srgbClr val="CC0000"/>
                </a:solidFill>
              </a:rPr>
              <a:t>обратной и нулевой</a:t>
            </a:r>
            <a:r>
              <a:rPr lang="ru-RU" sz="3600"/>
              <a:t> последовательностей уменьшаются </a:t>
            </a:r>
            <a:r>
              <a:rPr lang="ru-RU" sz="3600">
                <a:solidFill>
                  <a:srgbClr val="CC0000"/>
                </a:solidFill>
              </a:rPr>
              <a:t>до нуля.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b="1" dirty="0" smtClean="0">
                <a:solidFill>
                  <a:srgbClr val="0000FF"/>
                </a:solidFill>
              </a:rPr>
              <a:t>8</a:t>
            </a:r>
            <a:r>
              <a:rPr lang="ru-RU" sz="4000" b="1" dirty="0" smtClean="0">
                <a:solidFill>
                  <a:srgbClr val="0000FF"/>
                </a:solidFill>
              </a:rPr>
              <a:t>.2 </a:t>
            </a:r>
            <a:r>
              <a:rPr lang="ru-RU" sz="4000" b="1" dirty="0">
                <a:solidFill>
                  <a:srgbClr val="0000FF"/>
                </a:solidFill>
              </a:rPr>
              <a:t>Сопротивления разных последовательностей</a:t>
            </a:r>
          </a:p>
        </p:txBody>
      </p:sp>
      <p:sp>
        <p:nvSpPr>
          <p:cNvPr id="1126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600200"/>
            <a:ext cx="9144000" cy="5257800"/>
          </a:xfrm>
        </p:spPr>
        <p:txBody>
          <a:bodyPr/>
          <a:lstStyle/>
          <a:p>
            <a:pPr algn="just">
              <a:buFontTx/>
              <a:buNone/>
            </a:pPr>
            <a:r>
              <a:rPr lang="ru-RU" sz="3600" dirty="0"/>
              <a:t>  </a:t>
            </a:r>
            <a:r>
              <a:rPr lang="ru-RU" sz="3600" dirty="0">
                <a:solidFill>
                  <a:srgbClr val="CC0000"/>
                </a:solidFill>
              </a:rPr>
              <a:t> Элементы</a:t>
            </a:r>
            <a:r>
              <a:rPr lang="ru-RU" sz="3600" dirty="0"/>
              <a:t> схем замещения представляют сопротивлениями и ЭДС.</a:t>
            </a:r>
          </a:p>
          <a:p>
            <a:pPr algn="just">
              <a:buFontTx/>
              <a:buNone/>
            </a:pPr>
            <a:r>
              <a:rPr lang="ru-RU" sz="3600" dirty="0"/>
              <a:t>   </a:t>
            </a:r>
            <a:r>
              <a:rPr lang="ru-RU" sz="3600" dirty="0">
                <a:solidFill>
                  <a:srgbClr val="CC0000"/>
                </a:solidFill>
              </a:rPr>
              <a:t>Сопротивление прямой последовательности </a:t>
            </a:r>
          </a:p>
          <a:p>
            <a:pPr algn="just">
              <a:buFontTx/>
              <a:buNone/>
            </a:pPr>
            <a:r>
              <a:rPr lang="ru-RU" sz="3600" dirty="0"/>
              <a:t> – это сопротивления при симметричном режиме.</a:t>
            </a:r>
          </a:p>
          <a:p>
            <a:pPr algn="just">
              <a:buFontTx/>
              <a:buNone/>
            </a:pPr>
            <a:endParaRPr lang="ru-RU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algn="just">
              <a:buFontTx/>
              <a:buNone/>
            </a:pPr>
            <a:r>
              <a:rPr lang="ru-RU" sz="3600">
                <a:solidFill>
                  <a:srgbClr val="CC0000"/>
                </a:solidFill>
              </a:rPr>
              <a:t>Для схем обратной последовательности</a:t>
            </a:r>
            <a:r>
              <a:rPr lang="ru-RU" sz="3600"/>
              <a:t> сопротивления с элементами, у которых взаимоиндукция не зависит от чередования фаз </a:t>
            </a:r>
            <a:r>
              <a:rPr lang="ru-RU" sz="2800">
                <a:solidFill>
                  <a:srgbClr val="0000FF"/>
                </a:solidFill>
              </a:rPr>
              <a:t>(ВЛ, КЛ, Т, АТ)</a:t>
            </a:r>
          </a:p>
          <a:p>
            <a:pPr algn="just">
              <a:buFontTx/>
              <a:buNone/>
            </a:pPr>
            <a:r>
              <a:rPr lang="ru-RU" sz="3600"/>
              <a:t>  сопротивления прямой и обратной последовательности </a:t>
            </a:r>
            <a:r>
              <a:rPr lang="ru-RU" sz="3600">
                <a:solidFill>
                  <a:srgbClr val="CC0000"/>
                </a:solidFill>
              </a:rPr>
              <a:t>равны</a:t>
            </a:r>
            <a:r>
              <a:rPr lang="ru-RU" sz="3600"/>
              <a:t>.</a:t>
            </a:r>
          </a:p>
          <a:p>
            <a:pPr algn="just">
              <a:buFontTx/>
              <a:buNone/>
            </a:pPr>
            <a:r>
              <a:rPr lang="ru-RU" sz="3600">
                <a:solidFill>
                  <a:srgbClr val="CC0000"/>
                </a:solidFill>
              </a:rPr>
              <a:t>Индуктивное сопротивление обратной последовательности СД и</a:t>
            </a:r>
            <a:r>
              <a:rPr lang="ru-RU" sz="3600"/>
              <a:t> </a:t>
            </a:r>
            <a:r>
              <a:rPr lang="ru-RU" sz="3600">
                <a:solidFill>
                  <a:srgbClr val="CC0000"/>
                </a:solidFill>
              </a:rPr>
              <a:t>АД</a:t>
            </a:r>
            <a:r>
              <a:rPr lang="ru-RU" sz="3600"/>
              <a:t> допустимо принимать численно равным индуктивной составляющей их сопротивления короткого замыкания.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4" name="Rectangle 4"/>
          <p:cNvSpPr>
            <a:spLocks noGrp="1" noChangeArrowheads="1"/>
          </p:cNvSpPr>
          <p:nvPr>
            <p:ph type="ctrTitle"/>
          </p:nvPr>
        </p:nvSpPr>
        <p:spPr>
          <a:xfrm>
            <a:off x="914400" y="361950"/>
            <a:ext cx="7772400" cy="2076450"/>
          </a:xfrm>
        </p:spPr>
        <p:txBody>
          <a:bodyPr/>
          <a:lstStyle/>
          <a:p>
            <a:r>
              <a:rPr lang="en-US" sz="4000" b="1" dirty="0" smtClean="0">
                <a:solidFill>
                  <a:srgbClr val="0000FF"/>
                </a:solidFill>
              </a:rPr>
              <a:t>8</a:t>
            </a:r>
            <a:r>
              <a:rPr lang="ru-RU" sz="4000" b="1" dirty="0" smtClean="0">
                <a:solidFill>
                  <a:srgbClr val="0000FF"/>
                </a:solidFill>
              </a:rPr>
              <a:t>.1 </a:t>
            </a:r>
            <a:r>
              <a:rPr lang="ru-RU" sz="4000" b="1" dirty="0">
                <a:solidFill>
                  <a:srgbClr val="0000FF"/>
                </a:solidFill>
              </a:rPr>
              <a:t>Применение метода симметричных составляющих к расчету несимметричных КЗ</a:t>
            </a:r>
          </a:p>
        </p:txBody>
      </p:sp>
      <p:sp>
        <p:nvSpPr>
          <p:cNvPr id="71685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0" y="2971800"/>
            <a:ext cx="9144000" cy="3886200"/>
          </a:xfrm>
        </p:spPr>
        <p:txBody>
          <a:bodyPr/>
          <a:lstStyle/>
          <a:p>
            <a:pPr algn="l"/>
            <a:r>
              <a:rPr lang="ru-RU" sz="3600"/>
              <a:t>Для практических расчетов применяется метод симметричных составляющих. </a:t>
            </a:r>
          </a:p>
          <a:p>
            <a:pPr algn="l"/>
            <a:r>
              <a:rPr lang="ru-RU" sz="3600">
                <a:solidFill>
                  <a:srgbClr val="CC0000"/>
                </a:solidFill>
              </a:rPr>
              <a:t>Суть метода</a:t>
            </a:r>
            <a:r>
              <a:rPr lang="ru-RU" sz="3600"/>
              <a:t> - любую несимметричную трехфазную систему можно представить в виде трех симметричных систем.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algn="just">
              <a:buFontTx/>
              <a:buNone/>
            </a:pPr>
            <a:r>
              <a:rPr lang="ru-RU"/>
              <a:t>   </a:t>
            </a:r>
            <a:r>
              <a:rPr lang="ru-RU" sz="3600">
                <a:solidFill>
                  <a:srgbClr val="CC0000"/>
                </a:solidFill>
              </a:rPr>
              <a:t>В общем</a:t>
            </a:r>
            <a:r>
              <a:rPr lang="ru-RU" sz="3600"/>
              <a:t> случае Х</a:t>
            </a:r>
            <a:r>
              <a:rPr lang="ru-RU" sz="3600" baseline="-25000"/>
              <a:t>1</a:t>
            </a:r>
            <a:r>
              <a:rPr lang="ru-RU" sz="3600">
                <a:sym typeface="Symbol" pitchFamily="18" charset="2"/>
              </a:rPr>
              <a:t>Х</a:t>
            </a:r>
            <a:r>
              <a:rPr lang="ru-RU" sz="3600" baseline="-25000"/>
              <a:t>2</a:t>
            </a:r>
            <a:r>
              <a:rPr lang="ru-RU" sz="3600"/>
              <a:t>.</a:t>
            </a:r>
          </a:p>
          <a:p>
            <a:pPr algn="just">
              <a:buFontTx/>
              <a:buNone/>
            </a:pPr>
            <a:r>
              <a:rPr lang="ru-RU" sz="3600">
                <a:solidFill>
                  <a:srgbClr val="CC0000"/>
                </a:solidFill>
              </a:rPr>
              <a:t>Для генераторов</a:t>
            </a:r>
            <a:r>
              <a:rPr lang="ru-RU" sz="3600"/>
              <a:t> с демпферными </a:t>
            </a:r>
          </a:p>
          <a:p>
            <a:pPr algn="just">
              <a:buFontTx/>
              <a:buNone/>
            </a:pPr>
            <a:r>
              <a:rPr lang="ru-RU" sz="3600"/>
              <a:t>обмотками                  . </a:t>
            </a:r>
          </a:p>
          <a:p>
            <a:pPr algn="just">
              <a:buFontTx/>
              <a:buNone/>
            </a:pPr>
            <a:r>
              <a:rPr lang="ru-RU" sz="3600"/>
              <a:t>  </a:t>
            </a:r>
            <a:r>
              <a:rPr lang="ru-RU" sz="3600">
                <a:solidFill>
                  <a:srgbClr val="CC0000"/>
                </a:solidFill>
              </a:rPr>
              <a:t>Сопротивление</a:t>
            </a:r>
            <a:r>
              <a:rPr lang="ru-RU" sz="3600"/>
              <a:t> обратной последовательности </a:t>
            </a:r>
            <a:r>
              <a:rPr lang="ru-RU" sz="3600">
                <a:solidFill>
                  <a:srgbClr val="CC0000"/>
                </a:solidFill>
              </a:rPr>
              <a:t>обобщенной нагрузки</a:t>
            </a:r>
            <a:r>
              <a:rPr lang="ru-RU" sz="3600"/>
              <a:t> узла в относительных единицах, следует принимать равным: при напряжении сети 35 кВ и более  </a:t>
            </a:r>
          </a:p>
          <a:p>
            <a:pPr algn="just">
              <a:buFontTx/>
              <a:buNone/>
            </a:pPr>
            <a:endParaRPr lang="ru-RU" sz="3600"/>
          </a:p>
          <a:p>
            <a:pPr algn="just">
              <a:buFontTx/>
              <a:buNone/>
            </a:pPr>
            <a:endParaRPr lang="ru-RU" sz="3600"/>
          </a:p>
          <a:p>
            <a:pPr algn="just">
              <a:buFontTx/>
              <a:buNone/>
            </a:pPr>
            <a:r>
              <a:rPr lang="ru-RU" sz="3600"/>
              <a:t>и при меньшем напряжении</a:t>
            </a:r>
          </a:p>
        </p:txBody>
      </p:sp>
      <p:sp>
        <p:nvSpPr>
          <p:cNvPr id="114693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114692" name="Object 4"/>
          <p:cNvGraphicFramePr>
            <a:graphicFrameLocks noChangeAspect="1"/>
          </p:cNvGraphicFramePr>
          <p:nvPr/>
        </p:nvGraphicFramePr>
        <p:xfrm>
          <a:off x="2703513" y="1066800"/>
          <a:ext cx="1985962" cy="847725"/>
        </p:xfrm>
        <a:graphic>
          <a:graphicData uri="http://schemas.openxmlformats.org/presentationml/2006/ole">
            <p:oleObj spid="_x0000_s114692" name="Формула" r:id="rId3" imgW="647640" imgH="279360" progId="Equation.3">
              <p:embed/>
            </p:oleObj>
          </a:graphicData>
        </a:graphic>
      </p:graphicFrame>
      <p:sp>
        <p:nvSpPr>
          <p:cNvPr id="114695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114694" name="Object 6"/>
          <p:cNvGraphicFramePr>
            <a:graphicFrameLocks noChangeAspect="1"/>
          </p:cNvGraphicFramePr>
          <p:nvPr/>
        </p:nvGraphicFramePr>
        <p:xfrm>
          <a:off x="457200" y="4800600"/>
          <a:ext cx="3124200" cy="731838"/>
        </p:xfrm>
        <a:graphic>
          <a:graphicData uri="http://schemas.openxmlformats.org/presentationml/2006/ole">
            <p:oleObj spid="_x0000_s114694" name="Формула" r:id="rId4" imgW="1015920" imgH="241200" progId="Equation.3">
              <p:embed/>
            </p:oleObj>
          </a:graphicData>
        </a:graphic>
      </p:graphicFrame>
      <p:sp>
        <p:nvSpPr>
          <p:cNvPr id="114697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114696" name="Object 8"/>
          <p:cNvGraphicFramePr>
            <a:graphicFrameLocks noChangeAspect="1"/>
          </p:cNvGraphicFramePr>
          <p:nvPr/>
        </p:nvGraphicFramePr>
        <p:xfrm>
          <a:off x="5953125" y="5486400"/>
          <a:ext cx="3190875" cy="757238"/>
        </p:xfrm>
        <a:graphic>
          <a:graphicData uri="http://schemas.openxmlformats.org/presentationml/2006/ole">
            <p:oleObj spid="_x0000_s114696" name="Формула" r:id="rId5" imgW="1002960" imgH="2412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algn="just">
              <a:buFontTx/>
              <a:buNone/>
            </a:pPr>
            <a:r>
              <a:rPr lang="ru-RU"/>
              <a:t> </a:t>
            </a:r>
            <a:r>
              <a:rPr lang="ru-RU" sz="3600">
                <a:solidFill>
                  <a:srgbClr val="CC0000"/>
                </a:solidFill>
              </a:rPr>
              <a:t>Схема замещения</a:t>
            </a:r>
            <a:r>
              <a:rPr lang="ru-RU" sz="3600"/>
              <a:t> нулевой последовательности </a:t>
            </a:r>
            <a:r>
              <a:rPr lang="ru-RU" sz="3600">
                <a:solidFill>
                  <a:srgbClr val="CC0000"/>
                </a:solidFill>
              </a:rPr>
              <a:t>существенно отличается</a:t>
            </a:r>
            <a:r>
              <a:rPr lang="ru-RU" sz="3600"/>
              <a:t> от схем прямой и обратной последовательностей. </a:t>
            </a:r>
          </a:p>
          <a:p>
            <a:pPr algn="just">
              <a:buFontTx/>
              <a:buNone/>
            </a:pPr>
            <a:r>
              <a:rPr lang="ru-RU" sz="3600"/>
              <a:t>   Ее конфигурация определяется положением расчетной точки КЗ и схемами соединения обмоток</a:t>
            </a:r>
          </a:p>
          <a:p>
            <a:pPr algn="just">
              <a:buFontTx/>
              <a:buNone/>
            </a:pPr>
            <a:r>
              <a:rPr lang="ru-RU" sz="3600"/>
              <a:t>  тр-ров, автотр-ров расчетной схемы.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algn="just">
              <a:buFontTx/>
              <a:buNone/>
            </a:pPr>
            <a:r>
              <a:rPr lang="ru-RU"/>
              <a:t>   </a:t>
            </a:r>
            <a:r>
              <a:rPr lang="ru-RU" sz="4000">
                <a:solidFill>
                  <a:srgbClr val="CC0000"/>
                </a:solidFill>
              </a:rPr>
              <a:t>Для составления</a:t>
            </a:r>
            <a:r>
              <a:rPr lang="ru-RU" sz="4000"/>
              <a:t> схемы замещения нулевой последовательности, следует допустить, что в точке несимметричного КЗ </a:t>
            </a:r>
            <a:r>
              <a:rPr lang="ru-RU" sz="4000">
                <a:solidFill>
                  <a:srgbClr val="CC0000"/>
                </a:solidFill>
              </a:rPr>
              <a:t>все фазы</a:t>
            </a:r>
            <a:r>
              <a:rPr lang="ru-RU" sz="4000"/>
              <a:t> соединены между собой </a:t>
            </a:r>
            <a:r>
              <a:rPr lang="ru-RU" sz="4000">
                <a:solidFill>
                  <a:srgbClr val="CC0000"/>
                </a:solidFill>
              </a:rPr>
              <a:t>накоротко</a:t>
            </a:r>
            <a:r>
              <a:rPr lang="ru-RU" sz="4000"/>
              <a:t> и между этой точкой и землей приложено напряжение нулевой последовательности. </a:t>
            </a:r>
          </a:p>
          <a:p>
            <a:pPr algn="just">
              <a:buFontTx/>
              <a:buNone/>
            </a:pPr>
            <a:r>
              <a:rPr lang="ru-RU" sz="4000"/>
              <a:t>  </a:t>
            </a:r>
            <a:endParaRPr lang="ru-RU">
              <a:solidFill>
                <a:srgbClr val="0000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algn="just">
              <a:buFontTx/>
              <a:buNone/>
            </a:pPr>
            <a:r>
              <a:rPr lang="ru-RU" sz="4000"/>
              <a:t>   </a:t>
            </a:r>
            <a:r>
              <a:rPr lang="ru-RU" sz="3600"/>
              <a:t>Затем, от точки КЗ поочередно в разные стороны, на каждой ступени напряжения расчетной схемы выявить возможные пути циркуляции токов нулевой последовательности </a:t>
            </a:r>
          </a:p>
          <a:p>
            <a:pPr algn="just">
              <a:buFontTx/>
              <a:buNone/>
            </a:pPr>
            <a:r>
              <a:rPr lang="ru-RU" sz="2400">
                <a:solidFill>
                  <a:srgbClr val="0000FF"/>
                </a:solidFill>
              </a:rPr>
              <a:t>(циркуляция этих токов возможна только в тех ветвях, которые образуют контуры для замыкания токов через землю и параллельные ей цепи)</a:t>
            </a:r>
            <a:r>
              <a:rPr lang="ru-RU">
                <a:solidFill>
                  <a:srgbClr val="0000FF"/>
                </a:solidFill>
              </a:rPr>
              <a:t> </a:t>
            </a:r>
            <a:r>
              <a:rPr lang="ru-RU" sz="3600"/>
              <a:t>и соответственно определить элементы этой схемы, которые должны быть введены в схему замещения.</a:t>
            </a:r>
            <a:r>
              <a:rPr lang="ru-RU"/>
              <a:t> </a:t>
            </a:r>
          </a:p>
          <a:p>
            <a:pPr>
              <a:buFontTx/>
              <a:buNone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algn="just">
              <a:lnSpc>
                <a:spcPct val="90000"/>
              </a:lnSpc>
              <a:buFontTx/>
              <a:buNone/>
            </a:pPr>
            <a:r>
              <a:rPr lang="ru-RU" sz="2800"/>
              <a:t>  </a:t>
            </a:r>
            <a:r>
              <a:rPr lang="ru-RU" sz="2400">
                <a:solidFill>
                  <a:srgbClr val="0000FF"/>
                </a:solidFill>
              </a:rPr>
              <a:t>Циркуляция токов нулевой последовательности возможна только в том случае, если обмотка трансформатора, обращенная в сторону расчетной точки КЗ, соединена в звезду с заземленной нейтралью.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ru-RU" sz="2800" b="1"/>
              <a:t>    </a:t>
            </a:r>
            <a:r>
              <a:rPr lang="ru-RU" sz="2800">
                <a:solidFill>
                  <a:srgbClr val="CC0000"/>
                </a:solidFill>
              </a:rPr>
              <a:t>С</a:t>
            </a:r>
            <a:r>
              <a:rPr lang="ru-RU">
                <a:solidFill>
                  <a:srgbClr val="CC0000"/>
                </a:solidFill>
              </a:rPr>
              <a:t>опротивление нулевой</a:t>
            </a:r>
            <a:r>
              <a:rPr lang="ru-RU"/>
              <a:t> 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ru-RU"/>
              <a:t>последовательности трансформатора со 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ru-RU"/>
              <a:t>стороны обмотки, соединенной в треугольник 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ru-RU"/>
              <a:t>или звезду с незаземленной нейтралью, 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ru-RU"/>
              <a:t>бесконечно велико, поэтому трансформаторы 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ru-RU"/>
              <a:t>с указанными схемами соединения и все 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ru-RU"/>
              <a:t>находящиеся за ними элементы исходной 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ru-RU"/>
              <a:t>расчетной схемы в схему замещения нулевой 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ru-RU"/>
              <a:t>последовательности не входят.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9813" name="Picture 5"/>
          <p:cNvPicPr>
            <a:picLocks noChangeAspect="1" noChangeArrowheads="1"/>
          </p:cNvPicPr>
          <p:nvPr/>
        </p:nvPicPr>
        <p:blipFill>
          <a:blip r:embed="rId2"/>
          <a:srcRect r="5882" b="72882"/>
          <a:stretch>
            <a:fillRect/>
          </a:stretch>
        </p:blipFill>
        <p:spPr bwMode="auto">
          <a:xfrm>
            <a:off x="1066800" y="457200"/>
            <a:ext cx="6172200" cy="2408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9814" name="Rectangle 6"/>
          <p:cNvSpPr>
            <a:spLocks noChangeArrowheads="1"/>
          </p:cNvSpPr>
          <p:nvPr/>
        </p:nvSpPr>
        <p:spPr bwMode="auto">
          <a:xfrm>
            <a:off x="442913" y="3308350"/>
            <a:ext cx="8259762" cy="301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3200" b="1" i="1">
                <a:solidFill>
                  <a:srgbClr val="CC0000"/>
                </a:solidFill>
              </a:rPr>
              <a:t>X</a:t>
            </a:r>
            <a:r>
              <a:rPr lang="en-US" sz="3200" b="1" baseline="-25000">
                <a:solidFill>
                  <a:srgbClr val="CC0000"/>
                </a:solidFill>
                <a:sym typeface="Symbol" pitchFamily="18" charset="2"/>
              </a:rPr>
              <a:t></a:t>
            </a:r>
            <a:r>
              <a:rPr lang="ru-RU" sz="3200" b="1" baseline="-25000">
                <a:solidFill>
                  <a:srgbClr val="CC0000"/>
                </a:solidFill>
              </a:rPr>
              <a:t>0</a:t>
            </a:r>
            <a:r>
              <a:rPr lang="ru-RU" sz="3200">
                <a:sym typeface="Symbol" pitchFamily="18" charset="2"/>
              </a:rPr>
              <a:t> во много раз больше сопротивлений </a:t>
            </a:r>
          </a:p>
          <a:p>
            <a:r>
              <a:rPr lang="ru-RU" sz="3200">
                <a:sym typeface="Symbol" pitchFamily="18" charset="2"/>
              </a:rPr>
              <a:t>рассеяния обмоток </a:t>
            </a:r>
            <a:r>
              <a:rPr lang="ru-RU" sz="3200" b="1" i="1">
                <a:solidFill>
                  <a:srgbClr val="CC0000"/>
                </a:solidFill>
                <a:sym typeface="Symbol" pitchFamily="18" charset="2"/>
              </a:rPr>
              <a:t>Х</a:t>
            </a:r>
            <a:r>
              <a:rPr lang="en-US" sz="3200" b="1" baseline="-25000">
                <a:solidFill>
                  <a:srgbClr val="CC0000"/>
                </a:solidFill>
                <a:sym typeface="Symbol" pitchFamily="18" charset="2"/>
              </a:rPr>
              <a:t>I</a:t>
            </a:r>
            <a:r>
              <a:rPr lang="ru-RU" sz="3200">
                <a:sym typeface="Symbol" pitchFamily="18" charset="2"/>
              </a:rPr>
              <a:t> и </a:t>
            </a:r>
            <a:r>
              <a:rPr lang="ru-RU" sz="3200" b="1" i="1">
                <a:solidFill>
                  <a:srgbClr val="CC0000"/>
                </a:solidFill>
                <a:sym typeface="Symbol" pitchFamily="18" charset="2"/>
              </a:rPr>
              <a:t>Х</a:t>
            </a:r>
            <a:r>
              <a:rPr lang="en-US" sz="3200" b="1" baseline="-25000">
                <a:solidFill>
                  <a:srgbClr val="CC0000"/>
                </a:solidFill>
                <a:sym typeface="Symbol" pitchFamily="18" charset="2"/>
              </a:rPr>
              <a:t>II</a:t>
            </a:r>
            <a:r>
              <a:rPr lang="ru-RU" sz="3200">
                <a:sym typeface="Symbol" pitchFamily="18" charset="2"/>
              </a:rPr>
              <a:t> и</a:t>
            </a:r>
          </a:p>
          <a:p>
            <a:r>
              <a:rPr lang="ru-RU" sz="3200">
                <a:sym typeface="Symbol" pitchFamily="18" charset="2"/>
              </a:rPr>
              <a:t>в исходной схеме замещения нулевой </a:t>
            </a:r>
          </a:p>
          <a:p>
            <a:r>
              <a:rPr lang="ru-RU" sz="3200">
                <a:sym typeface="Symbol" pitchFamily="18" charset="2"/>
              </a:rPr>
              <a:t>последовательности трансформатор </a:t>
            </a:r>
          </a:p>
          <a:p>
            <a:r>
              <a:rPr lang="ru-RU" sz="3200">
                <a:sym typeface="Symbol" pitchFamily="18" charset="2"/>
              </a:rPr>
              <a:t>представляется в виде одного </a:t>
            </a:r>
          </a:p>
          <a:p>
            <a:r>
              <a:rPr lang="ru-RU" sz="3200">
                <a:sym typeface="Symbol" pitchFamily="18" charset="2"/>
              </a:rPr>
              <a:t>индуктивного сопротивления </a:t>
            </a:r>
            <a:r>
              <a:rPr lang="en-US" sz="3200" b="1" i="1">
                <a:solidFill>
                  <a:srgbClr val="CC0000"/>
                </a:solidFill>
                <a:sym typeface="Symbol" pitchFamily="18" charset="2"/>
              </a:rPr>
              <a:t>X</a:t>
            </a:r>
            <a:r>
              <a:rPr lang="ru-RU" sz="3200" b="1" baseline="-25000">
                <a:solidFill>
                  <a:srgbClr val="CC0000"/>
                </a:solidFill>
                <a:sym typeface="Symbol" pitchFamily="18" charset="2"/>
              </a:rPr>
              <a:t>т0</a:t>
            </a:r>
            <a:r>
              <a:rPr lang="ru-RU" sz="3200" b="1">
                <a:solidFill>
                  <a:srgbClr val="CC0000"/>
                </a:solidFill>
                <a:sym typeface="Symbol" pitchFamily="18" charset="2"/>
              </a:rPr>
              <a:t> = </a:t>
            </a:r>
            <a:r>
              <a:rPr lang="en-US" sz="3200" b="1" i="1">
                <a:solidFill>
                  <a:srgbClr val="CC0000"/>
                </a:solidFill>
                <a:sym typeface="Symbol" pitchFamily="18" charset="2"/>
              </a:rPr>
              <a:t>X</a:t>
            </a:r>
            <a:r>
              <a:rPr lang="en-US" sz="3200" b="1" baseline="-25000">
                <a:solidFill>
                  <a:srgbClr val="CC0000"/>
                </a:solidFill>
                <a:sym typeface="Symbol" pitchFamily="18" charset="2"/>
              </a:rPr>
              <a:t>I</a:t>
            </a:r>
            <a:r>
              <a:rPr lang="ru-RU" sz="3200" b="1">
                <a:solidFill>
                  <a:srgbClr val="CC0000"/>
                </a:solidFill>
                <a:sym typeface="Symbol" pitchFamily="18" charset="2"/>
              </a:rPr>
              <a:t> +</a:t>
            </a:r>
            <a:r>
              <a:rPr lang="ru-RU" sz="3200" b="1" i="1">
                <a:solidFill>
                  <a:srgbClr val="CC0000"/>
                </a:solidFill>
                <a:sym typeface="Symbol" pitchFamily="18" charset="2"/>
              </a:rPr>
              <a:t>Х</a:t>
            </a:r>
            <a:r>
              <a:rPr lang="en-US" sz="3200" b="1" baseline="-25000">
                <a:solidFill>
                  <a:srgbClr val="CC0000"/>
                </a:solidFill>
                <a:sym typeface="Symbol" pitchFamily="18" charset="2"/>
              </a:rPr>
              <a:t>II</a:t>
            </a:r>
            <a:r>
              <a:rPr lang="ru-RU" sz="3200">
                <a:sym typeface="Symbol" pitchFamily="18" charset="2"/>
              </a:rPr>
              <a:t>,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algn="just">
              <a:buFontTx/>
              <a:buNone/>
            </a:pPr>
            <a:r>
              <a:rPr lang="ru-RU"/>
              <a:t>  </a:t>
            </a:r>
            <a:r>
              <a:rPr lang="ru-RU">
                <a:solidFill>
                  <a:srgbClr val="CC0000"/>
                </a:solidFill>
              </a:rPr>
              <a:t> Если </a:t>
            </a:r>
            <a:r>
              <a:rPr lang="ru-RU"/>
              <a:t>в исходной расчетной схеме за таким тр-ром имеются какие-либо элементы (трансформаторы, генераторы, воздушные или кабельные линии и т.д.), то независимо от их вида и схемы соединения их обмоток эти элементы в схему замещения нулевой последовательности не вводятся. </a:t>
            </a:r>
          </a:p>
          <a:p>
            <a:pPr algn="just">
              <a:buFontTx/>
              <a:buNone/>
            </a:pPr>
            <a:r>
              <a:rPr lang="ru-RU"/>
              <a:t>   </a:t>
            </a:r>
            <a:r>
              <a:rPr lang="ru-RU" sz="2400">
                <a:solidFill>
                  <a:srgbClr val="0000FF"/>
                </a:solidFill>
              </a:rPr>
              <a:t>(ЭДС нулевой последовательности, в обмотке треугольник, полностью компенсируется падением напряжения от тока нулевой последовательности в индуктивном сопротивлении рассеяния этой обмотки, и напряжение нулевой последовательности на выводах этой обмотки равно нулю).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884" name="Picture 4"/>
          <p:cNvPicPr>
            <a:picLocks noChangeAspect="1" noChangeArrowheads="1"/>
          </p:cNvPicPr>
          <p:nvPr>
            <p:ph type="body" idx="1"/>
          </p:nvPr>
        </p:nvPicPr>
        <p:blipFill>
          <a:blip r:embed="rId2"/>
          <a:srcRect t="32278" r="5882" b="38634"/>
          <a:stretch>
            <a:fillRect/>
          </a:stretch>
        </p:blipFill>
        <p:spPr>
          <a:xfrm>
            <a:off x="990600" y="0"/>
            <a:ext cx="6705600" cy="2819400"/>
          </a:xfrm>
          <a:noFill/>
          <a:ln/>
        </p:spPr>
      </p:pic>
      <p:sp>
        <p:nvSpPr>
          <p:cNvPr id="122885" name="Rectangle 5"/>
          <p:cNvSpPr>
            <a:spLocks noChangeArrowheads="1"/>
          </p:cNvSpPr>
          <p:nvPr/>
        </p:nvSpPr>
        <p:spPr bwMode="auto">
          <a:xfrm>
            <a:off x="762000" y="2867025"/>
            <a:ext cx="7924800" cy="3990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just"/>
            <a:r>
              <a:rPr lang="ru-RU" sz="3200"/>
              <a:t>Циркуляция токов нулевой </a:t>
            </a:r>
          </a:p>
          <a:p>
            <a:pPr algn="just"/>
            <a:r>
              <a:rPr lang="ru-RU" sz="3200"/>
              <a:t>последовательности в обмотке, </a:t>
            </a:r>
          </a:p>
          <a:p>
            <a:pPr algn="just"/>
            <a:r>
              <a:rPr lang="ru-RU" sz="3200"/>
              <a:t>соединенной в звезду, невозможна. </a:t>
            </a:r>
          </a:p>
          <a:p>
            <a:pPr algn="just"/>
            <a:r>
              <a:rPr lang="ru-RU" sz="3200"/>
              <a:t>Поскольку у тр-ров с напряжением </a:t>
            </a:r>
          </a:p>
          <a:p>
            <a:pPr algn="just"/>
            <a:r>
              <a:rPr lang="ru-RU" sz="3200"/>
              <a:t>свыше 1 кВ сопротивление </a:t>
            </a:r>
            <a:r>
              <a:rPr lang="ru-RU" sz="3200" b="1" i="1">
                <a:solidFill>
                  <a:srgbClr val="CC0000"/>
                </a:solidFill>
              </a:rPr>
              <a:t>Х</a:t>
            </a:r>
            <a:r>
              <a:rPr lang="ru-RU" sz="3200" b="1" baseline="-25000">
                <a:solidFill>
                  <a:srgbClr val="CC0000"/>
                </a:solidFill>
                <a:sym typeface="Symbol" pitchFamily="18" charset="2"/>
              </a:rPr>
              <a:t></a:t>
            </a:r>
            <a:r>
              <a:rPr lang="ru-RU" sz="3200" b="1" baseline="-25000">
                <a:solidFill>
                  <a:srgbClr val="CC0000"/>
                </a:solidFill>
              </a:rPr>
              <a:t>0</a:t>
            </a:r>
            <a:r>
              <a:rPr lang="ru-RU" sz="3200">
                <a:sym typeface="Symbol" pitchFamily="18" charset="2"/>
              </a:rPr>
              <a:t> </a:t>
            </a:r>
          </a:p>
          <a:p>
            <a:pPr algn="just"/>
            <a:r>
              <a:rPr lang="ru-RU" sz="3200">
                <a:sym typeface="Symbol" pitchFamily="18" charset="2"/>
              </a:rPr>
              <a:t>значительное и в схему замещения </a:t>
            </a:r>
          </a:p>
          <a:p>
            <a:pPr algn="just"/>
            <a:r>
              <a:rPr lang="ru-RU" sz="3200">
                <a:sym typeface="Symbol" pitchFamily="18" charset="2"/>
              </a:rPr>
              <a:t>нулевой последовательности такие </a:t>
            </a:r>
          </a:p>
          <a:p>
            <a:pPr algn="just"/>
            <a:r>
              <a:rPr lang="ru-RU" sz="3200">
                <a:sym typeface="Symbol" pitchFamily="18" charset="2"/>
              </a:rPr>
              <a:t>тр-ры не вводят.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3908" name="Picture 4"/>
          <p:cNvPicPr>
            <a:picLocks noChangeAspect="1" noChangeArrowheads="1"/>
          </p:cNvPicPr>
          <p:nvPr>
            <p:ph type="body" idx="1"/>
          </p:nvPr>
        </p:nvPicPr>
        <p:blipFill>
          <a:blip r:embed="rId2"/>
          <a:srcRect t="69781" r="3668" b="-1926"/>
          <a:stretch>
            <a:fillRect/>
          </a:stretch>
        </p:blipFill>
        <p:spPr>
          <a:xfrm>
            <a:off x="1828800" y="0"/>
            <a:ext cx="5715000" cy="2546350"/>
          </a:xfrm>
          <a:noFill/>
          <a:ln/>
        </p:spPr>
      </p:pic>
      <p:sp>
        <p:nvSpPr>
          <p:cNvPr id="123909" name="Rectangle 5"/>
          <p:cNvSpPr>
            <a:spLocks noChangeArrowheads="1"/>
          </p:cNvSpPr>
          <p:nvPr/>
        </p:nvSpPr>
        <p:spPr bwMode="auto">
          <a:xfrm>
            <a:off x="369888" y="2667000"/>
            <a:ext cx="8774112" cy="3746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just"/>
            <a:r>
              <a:rPr lang="ru-RU" sz="3200"/>
              <a:t>Тр-тор необходимо вводить</a:t>
            </a:r>
          </a:p>
          <a:p>
            <a:pPr algn="just"/>
            <a:r>
              <a:rPr lang="ru-RU" sz="3200"/>
              <a:t> в исходную схему замещения нулевой </a:t>
            </a:r>
          </a:p>
          <a:p>
            <a:pPr algn="just"/>
            <a:r>
              <a:rPr lang="ru-RU" sz="3200"/>
              <a:t>последовательности только в том </a:t>
            </a:r>
          </a:p>
          <a:p>
            <a:pPr algn="just"/>
            <a:r>
              <a:rPr lang="ru-RU" sz="3200"/>
              <a:t>случае, если на стороне обмотки </a:t>
            </a:r>
            <a:r>
              <a:rPr lang="ru-RU" sz="3200" b="1"/>
              <a:t>II</a:t>
            </a:r>
            <a:r>
              <a:rPr lang="ru-RU" sz="3200"/>
              <a:t> имеется </a:t>
            </a:r>
          </a:p>
          <a:p>
            <a:pPr algn="just"/>
            <a:r>
              <a:rPr lang="ru-RU" sz="3200"/>
              <a:t>контур для циркуляции токов нулевой </a:t>
            </a:r>
          </a:p>
          <a:p>
            <a:pPr algn="just"/>
            <a:r>
              <a:rPr lang="ru-RU" sz="3200"/>
              <a:t>последовательности </a:t>
            </a:r>
            <a:r>
              <a:rPr lang="ru-RU" sz="2400">
                <a:solidFill>
                  <a:srgbClr val="0000FF"/>
                </a:solidFill>
              </a:rPr>
              <a:t>(имеются в виду </a:t>
            </a:r>
          </a:p>
          <a:p>
            <a:pPr algn="just"/>
            <a:r>
              <a:rPr lang="ru-RU" sz="2400">
                <a:solidFill>
                  <a:srgbClr val="0000FF"/>
                </a:solidFill>
              </a:rPr>
              <a:t>электроустановки напряжением свыше 1 кВ, </a:t>
            </a:r>
          </a:p>
          <a:p>
            <a:pPr algn="just"/>
            <a:r>
              <a:rPr lang="ru-RU" sz="2400">
                <a:solidFill>
                  <a:srgbClr val="0000FF"/>
                </a:solidFill>
              </a:rPr>
              <a:t>когда              </a:t>
            </a:r>
            <a:r>
              <a:rPr lang="ru-RU" sz="2400" b="1" i="1">
                <a:solidFill>
                  <a:srgbClr val="0000FF"/>
                </a:solidFill>
              </a:rPr>
              <a:t>Х</a:t>
            </a:r>
            <a:r>
              <a:rPr lang="ru-RU" sz="2400" b="1">
                <a:solidFill>
                  <a:srgbClr val="0000FF"/>
                </a:solidFill>
                <a:sym typeface="Symbol" pitchFamily="18" charset="2"/>
              </a:rPr>
              <a:t></a:t>
            </a:r>
            <a:r>
              <a:rPr lang="ru-RU" sz="2400" b="1">
                <a:solidFill>
                  <a:srgbClr val="0000FF"/>
                </a:solidFill>
              </a:rPr>
              <a:t>0</a:t>
            </a:r>
            <a:r>
              <a:rPr lang="ru-RU" sz="2400" b="1">
                <a:solidFill>
                  <a:srgbClr val="0000FF"/>
                </a:solidFill>
                <a:sym typeface="Symbol" pitchFamily="18" charset="2"/>
              </a:rPr>
              <a:t> &gt;&gt; </a:t>
            </a:r>
            <a:r>
              <a:rPr lang="ru-RU" sz="2400" b="1" i="1">
                <a:solidFill>
                  <a:srgbClr val="0000FF"/>
                </a:solidFill>
                <a:sym typeface="Symbol" pitchFamily="18" charset="2"/>
              </a:rPr>
              <a:t>Х</a:t>
            </a:r>
            <a:r>
              <a:rPr lang="en-US" sz="2400" b="1" baseline="-25000">
                <a:solidFill>
                  <a:srgbClr val="0000FF"/>
                </a:solidFill>
                <a:sym typeface="Symbol" pitchFamily="18" charset="2"/>
              </a:rPr>
              <a:t>I</a:t>
            </a:r>
            <a:r>
              <a:rPr lang="ru-RU" sz="2400" b="1" i="1">
                <a:solidFill>
                  <a:srgbClr val="0000FF"/>
                </a:solidFill>
                <a:sym typeface="Symbol" pitchFamily="18" charset="2"/>
              </a:rPr>
              <a:t>+Х</a:t>
            </a:r>
            <a:r>
              <a:rPr lang="en-US" sz="2400" b="1" baseline="-25000">
                <a:solidFill>
                  <a:srgbClr val="0000FF"/>
                </a:solidFill>
                <a:sym typeface="Symbol" pitchFamily="18" charset="2"/>
              </a:rPr>
              <a:t>II</a:t>
            </a:r>
            <a:r>
              <a:rPr lang="ru-RU" sz="2400">
                <a:solidFill>
                  <a:srgbClr val="0000FF"/>
                </a:solidFill>
                <a:sym typeface="Symbol" pitchFamily="18" charset="2"/>
              </a:rPr>
              <a:t>).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9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>
              <a:buFontTx/>
              <a:buNone/>
            </a:pPr>
            <a:r>
              <a:rPr lang="ru-RU"/>
              <a:t>  </a:t>
            </a:r>
          </a:p>
        </p:txBody>
      </p:sp>
      <p:pic>
        <p:nvPicPr>
          <p:cNvPr id="124932" name="Picture 4"/>
          <p:cNvPicPr>
            <a:picLocks noChangeAspect="1" noChangeArrowheads="1"/>
          </p:cNvPicPr>
          <p:nvPr/>
        </p:nvPicPr>
        <p:blipFill>
          <a:blip r:embed="rId2"/>
          <a:srcRect b="69565"/>
          <a:stretch>
            <a:fillRect/>
          </a:stretch>
        </p:blipFill>
        <p:spPr bwMode="auto">
          <a:xfrm>
            <a:off x="1828800" y="152400"/>
            <a:ext cx="5410200" cy="2279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4933" name="Rectangle 5"/>
          <p:cNvSpPr>
            <a:spLocks noChangeArrowheads="1"/>
          </p:cNvSpPr>
          <p:nvPr/>
        </p:nvSpPr>
        <p:spPr bwMode="auto">
          <a:xfrm>
            <a:off x="304800" y="2327275"/>
            <a:ext cx="8458200" cy="4478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just"/>
            <a:r>
              <a:rPr lang="ru-RU" sz="3200">
                <a:solidFill>
                  <a:srgbClr val="CC0000"/>
                </a:solidFill>
              </a:rPr>
              <a:t>Компенсация</a:t>
            </a:r>
            <a:r>
              <a:rPr lang="ru-RU" sz="3200"/>
              <a:t> тока нулевой последовательности обмотки,  обращенной к расчетной точке КЗ, </a:t>
            </a:r>
          </a:p>
          <a:p>
            <a:pPr algn="just"/>
            <a:r>
              <a:rPr lang="ru-RU" sz="3200"/>
              <a:t>осуществляется </a:t>
            </a:r>
            <a:r>
              <a:rPr lang="ru-RU" sz="3200">
                <a:solidFill>
                  <a:srgbClr val="CC0000"/>
                </a:solidFill>
              </a:rPr>
              <a:t>токами обеих обмоток, </a:t>
            </a:r>
          </a:p>
          <a:p>
            <a:pPr algn="just"/>
            <a:r>
              <a:rPr lang="ru-RU" sz="3200"/>
              <a:t>соединенных треугольником. </a:t>
            </a:r>
          </a:p>
          <a:p>
            <a:pPr algn="just"/>
            <a:r>
              <a:rPr lang="ru-RU" sz="3200"/>
              <a:t>При этом сопротивление нулевой </a:t>
            </a:r>
          </a:p>
          <a:p>
            <a:pPr algn="just"/>
            <a:r>
              <a:rPr lang="ru-RU" sz="3200"/>
              <a:t>последовательности трансформатора </a:t>
            </a:r>
          </a:p>
          <a:p>
            <a:pPr algn="just"/>
            <a:r>
              <a:rPr lang="ru-RU" sz="3200" b="1" i="1">
                <a:solidFill>
                  <a:srgbClr val="CC0000"/>
                </a:solidFill>
              </a:rPr>
              <a:t>               </a:t>
            </a:r>
            <a:r>
              <a:rPr lang="en-US" sz="3200" b="1" i="1">
                <a:solidFill>
                  <a:srgbClr val="CC0000"/>
                </a:solidFill>
              </a:rPr>
              <a:t>X</a:t>
            </a:r>
            <a:r>
              <a:rPr lang="ru-RU" sz="3200" b="1" baseline="-25000">
                <a:solidFill>
                  <a:srgbClr val="CC0000"/>
                </a:solidFill>
              </a:rPr>
              <a:t>т0</a:t>
            </a:r>
            <a:r>
              <a:rPr lang="ru-RU" sz="3200" b="1">
                <a:solidFill>
                  <a:srgbClr val="CC0000"/>
                </a:solidFill>
              </a:rPr>
              <a:t> = </a:t>
            </a:r>
            <a:r>
              <a:rPr lang="ru-RU" sz="3200" b="1" i="1">
                <a:solidFill>
                  <a:srgbClr val="CC0000"/>
                </a:solidFill>
              </a:rPr>
              <a:t>Х</a:t>
            </a:r>
            <a:r>
              <a:rPr lang="en-US" sz="3200" b="1" baseline="-25000">
                <a:solidFill>
                  <a:srgbClr val="CC0000"/>
                </a:solidFill>
              </a:rPr>
              <a:t>I</a:t>
            </a:r>
            <a:r>
              <a:rPr lang="ru-RU" sz="3200" b="1">
                <a:solidFill>
                  <a:srgbClr val="CC0000"/>
                </a:solidFill>
              </a:rPr>
              <a:t> + (</a:t>
            </a:r>
            <a:r>
              <a:rPr lang="ru-RU" sz="3200" b="1" i="1">
                <a:solidFill>
                  <a:srgbClr val="CC0000"/>
                </a:solidFill>
              </a:rPr>
              <a:t>Х</a:t>
            </a:r>
            <a:r>
              <a:rPr lang="en-US" sz="3200" b="1" baseline="-25000">
                <a:solidFill>
                  <a:srgbClr val="CC0000"/>
                </a:solidFill>
              </a:rPr>
              <a:t>II</a:t>
            </a:r>
            <a:r>
              <a:rPr lang="ru-RU" sz="3200" b="1">
                <a:solidFill>
                  <a:srgbClr val="CC0000"/>
                </a:solidFill>
              </a:rPr>
              <a:t> // </a:t>
            </a:r>
            <a:r>
              <a:rPr lang="ru-RU" sz="3200" b="1" i="1">
                <a:solidFill>
                  <a:srgbClr val="CC0000"/>
                </a:solidFill>
              </a:rPr>
              <a:t>Х</a:t>
            </a:r>
            <a:r>
              <a:rPr lang="en-US" sz="3200" b="1" baseline="-25000">
                <a:solidFill>
                  <a:srgbClr val="CC0000"/>
                </a:solidFill>
              </a:rPr>
              <a:t>III</a:t>
            </a:r>
            <a:r>
              <a:rPr lang="ru-RU" sz="3200" b="1" baseline="-25000">
                <a:solidFill>
                  <a:srgbClr val="CC0000"/>
                </a:solidFill>
              </a:rPr>
              <a:t> </a:t>
            </a:r>
            <a:r>
              <a:rPr lang="ru-RU" sz="3200" b="1">
                <a:solidFill>
                  <a:srgbClr val="CC0000"/>
                </a:solidFill>
              </a:rPr>
              <a:t>)</a:t>
            </a:r>
          </a:p>
          <a:p>
            <a:pPr algn="just"/>
            <a:endParaRPr lang="ru-RU" sz="3200" b="1">
              <a:solidFill>
                <a:srgbClr val="CC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algn="just">
              <a:buFontTx/>
              <a:buNone/>
            </a:pPr>
            <a:r>
              <a:rPr lang="ru-RU"/>
              <a:t>  </a:t>
            </a:r>
            <a:r>
              <a:rPr lang="ru-RU" sz="3600">
                <a:solidFill>
                  <a:srgbClr val="CC0000"/>
                </a:solidFill>
              </a:rPr>
              <a:t>1-система прямой</a:t>
            </a:r>
            <a:r>
              <a:rPr lang="ru-RU" sz="3600"/>
              <a:t> последовательности чередования фаз                        </a:t>
            </a:r>
          </a:p>
          <a:p>
            <a:pPr algn="just">
              <a:buFontTx/>
              <a:buNone/>
            </a:pPr>
            <a:r>
              <a:rPr lang="ru-RU" sz="3600">
                <a:solidFill>
                  <a:srgbClr val="CC0000"/>
                </a:solidFill>
              </a:rPr>
              <a:t>  </a:t>
            </a:r>
          </a:p>
          <a:p>
            <a:pPr algn="just">
              <a:buFontTx/>
              <a:buNone/>
            </a:pPr>
            <a:r>
              <a:rPr lang="ru-RU" sz="3600">
                <a:solidFill>
                  <a:srgbClr val="CC0000"/>
                </a:solidFill>
              </a:rPr>
              <a:t>2-обратной</a:t>
            </a:r>
            <a:r>
              <a:rPr lang="ru-RU" sz="3600"/>
              <a:t> последовательности </a:t>
            </a:r>
          </a:p>
          <a:p>
            <a:pPr algn="just">
              <a:buFontTx/>
              <a:buNone/>
            </a:pPr>
            <a:r>
              <a:rPr lang="ru-RU" sz="3600"/>
              <a:t>                           </a:t>
            </a:r>
          </a:p>
          <a:p>
            <a:pPr algn="just">
              <a:buFontTx/>
              <a:buNone/>
            </a:pPr>
            <a:r>
              <a:rPr lang="ru-RU" sz="3600"/>
              <a:t>  </a:t>
            </a:r>
            <a:r>
              <a:rPr lang="ru-RU" sz="3600">
                <a:solidFill>
                  <a:srgbClr val="CC0000"/>
                </a:solidFill>
              </a:rPr>
              <a:t>3-система нулевой</a:t>
            </a:r>
            <a:r>
              <a:rPr lang="ru-RU" sz="3600"/>
              <a:t> последовательности из трех равных векторов, совпадающих по фазе </a:t>
            </a:r>
          </a:p>
        </p:txBody>
      </p:sp>
      <p:sp>
        <p:nvSpPr>
          <p:cNvPr id="73733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73732" name="Object 4"/>
          <p:cNvGraphicFramePr>
            <a:graphicFrameLocks noChangeAspect="1"/>
          </p:cNvGraphicFramePr>
          <p:nvPr/>
        </p:nvGraphicFramePr>
        <p:xfrm>
          <a:off x="4495800" y="533400"/>
          <a:ext cx="2590800" cy="701675"/>
        </p:xfrm>
        <a:graphic>
          <a:graphicData uri="http://schemas.openxmlformats.org/presentationml/2006/ole">
            <p:oleObj spid="_x0000_s73732" name="Формула" r:id="rId3" imgW="1016000" imgH="279400" progId="Equation.3">
              <p:embed/>
            </p:oleObj>
          </a:graphicData>
        </a:graphic>
      </p:graphicFrame>
      <p:sp>
        <p:nvSpPr>
          <p:cNvPr id="73735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73734" name="Object 6"/>
          <p:cNvGraphicFramePr>
            <a:graphicFrameLocks noChangeAspect="1"/>
          </p:cNvGraphicFramePr>
          <p:nvPr/>
        </p:nvGraphicFramePr>
        <p:xfrm>
          <a:off x="2286000" y="2438400"/>
          <a:ext cx="2971800" cy="742950"/>
        </p:xfrm>
        <a:graphic>
          <a:graphicData uri="http://schemas.openxmlformats.org/presentationml/2006/ole">
            <p:oleObj spid="_x0000_s73734" name="Формула" r:id="rId4" imgW="1104900" imgH="279400" progId="Equation.3">
              <p:embed/>
            </p:oleObj>
          </a:graphicData>
        </a:graphic>
      </p:graphicFrame>
      <p:sp>
        <p:nvSpPr>
          <p:cNvPr id="73737" name="Rectangle 9"/>
          <p:cNvSpPr>
            <a:spLocks noChangeArrowheads="1"/>
          </p:cNvSpPr>
          <p:nvPr/>
        </p:nvSpPr>
        <p:spPr bwMode="auto">
          <a:xfrm>
            <a:off x="0" y="32908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73736" name="Object 8"/>
          <p:cNvGraphicFramePr>
            <a:graphicFrameLocks noChangeAspect="1"/>
          </p:cNvGraphicFramePr>
          <p:nvPr/>
        </p:nvGraphicFramePr>
        <p:xfrm>
          <a:off x="2438400" y="4572000"/>
          <a:ext cx="3048000" cy="762000"/>
        </p:xfrm>
        <a:graphic>
          <a:graphicData uri="http://schemas.openxmlformats.org/presentationml/2006/ole">
            <p:oleObj spid="_x0000_s73736" name="Формула" r:id="rId5" imgW="1104900" imgH="2794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5956" name="Picture 4"/>
          <p:cNvPicPr>
            <a:picLocks noChangeAspect="1" noChangeArrowheads="1"/>
          </p:cNvPicPr>
          <p:nvPr>
            <p:ph type="body" idx="1"/>
          </p:nvPr>
        </p:nvPicPr>
        <p:blipFill>
          <a:blip r:embed="rId2"/>
          <a:srcRect t="32329" b="35345"/>
          <a:stretch>
            <a:fillRect/>
          </a:stretch>
        </p:blipFill>
        <p:spPr>
          <a:xfrm>
            <a:off x="1447800" y="0"/>
            <a:ext cx="6096000" cy="2654300"/>
          </a:xfrm>
          <a:noFill/>
          <a:ln/>
        </p:spPr>
      </p:pic>
      <p:sp>
        <p:nvSpPr>
          <p:cNvPr id="125957" name="Rectangle 5"/>
          <p:cNvSpPr>
            <a:spLocks noChangeArrowheads="1"/>
          </p:cNvSpPr>
          <p:nvPr/>
        </p:nvSpPr>
        <p:spPr bwMode="auto">
          <a:xfrm>
            <a:off x="533400" y="2819400"/>
            <a:ext cx="8229600" cy="3503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r>
              <a:rPr lang="ru-RU" sz="3200"/>
              <a:t>В звезде с изолированной нейтралью, </a:t>
            </a:r>
          </a:p>
          <a:p>
            <a:r>
              <a:rPr lang="ru-RU" sz="3200"/>
              <a:t>протекание тока нулевой </a:t>
            </a:r>
          </a:p>
          <a:p>
            <a:r>
              <a:rPr lang="ru-RU" sz="3200"/>
              <a:t>последовательности невозможно.</a:t>
            </a:r>
          </a:p>
          <a:p>
            <a:r>
              <a:rPr lang="ru-RU" sz="3200"/>
              <a:t>поэтому сопротивление нулевой </a:t>
            </a:r>
          </a:p>
          <a:p>
            <a:r>
              <a:rPr lang="ru-RU" sz="3200"/>
              <a:t>последовательности</a:t>
            </a:r>
          </a:p>
          <a:p>
            <a:r>
              <a:rPr lang="ru-RU" sz="3200"/>
              <a:t> такого трансформатора  </a:t>
            </a:r>
          </a:p>
          <a:p>
            <a:pPr algn="ctr"/>
            <a:r>
              <a:rPr lang="ru-RU" sz="3200"/>
              <a:t>     </a:t>
            </a:r>
            <a:r>
              <a:rPr lang="en-US" sz="3200" b="1" i="1">
                <a:solidFill>
                  <a:srgbClr val="CC0000"/>
                </a:solidFill>
              </a:rPr>
              <a:t>X</a:t>
            </a:r>
            <a:r>
              <a:rPr lang="ru-RU" sz="3200" b="1">
                <a:solidFill>
                  <a:srgbClr val="CC0000"/>
                </a:solidFill>
              </a:rPr>
              <a:t>т0 = </a:t>
            </a:r>
            <a:r>
              <a:rPr lang="ru-RU" sz="3200" b="1" i="1">
                <a:solidFill>
                  <a:srgbClr val="CC0000"/>
                </a:solidFill>
              </a:rPr>
              <a:t>Х</a:t>
            </a:r>
            <a:r>
              <a:rPr lang="en-US" sz="3200" b="1" baseline="-25000">
                <a:solidFill>
                  <a:srgbClr val="CC0000"/>
                </a:solidFill>
              </a:rPr>
              <a:t>I</a:t>
            </a:r>
            <a:r>
              <a:rPr lang="ru-RU" sz="3200" b="1" baseline="-25000">
                <a:solidFill>
                  <a:srgbClr val="CC0000"/>
                </a:solidFill>
              </a:rPr>
              <a:t> </a:t>
            </a:r>
            <a:r>
              <a:rPr lang="ru-RU" sz="3200" b="1">
                <a:solidFill>
                  <a:srgbClr val="CC0000"/>
                </a:solidFill>
              </a:rPr>
              <a:t>+ </a:t>
            </a:r>
            <a:r>
              <a:rPr lang="ru-RU" sz="3200" b="1" i="1">
                <a:solidFill>
                  <a:srgbClr val="CC0000"/>
                </a:solidFill>
              </a:rPr>
              <a:t>Х</a:t>
            </a:r>
            <a:r>
              <a:rPr lang="en-US" sz="3200" b="1" baseline="-25000">
                <a:solidFill>
                  <a:srgbClr val="CC0000"/>
                </a:solidFill>
              </a:rPr>
              <a:t>III</a:t>
            </a:r>
            <a:r>
              <a:rPr lang="ru-RU" sz="3200"/>
              <a:t>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6980" name="Picture 4"/>
          <p:cNvPicPr>
            <a:picLocks noChangeAspect="1" noChangeArrowheads="1"/>
          </p:cNvPicPr>
          <p:nvPr>
            <p:ph type="body" idx="1"/>
          </p:nvPr>
        </p:nvPicPr>
        <p:blipFill>
          <a:blip r:embed="rId2"/>
          <a:srcRect t="70377" b="-1001"/>
          <a:stretch>
            <a:fillRect/>
          </a:stretch>
        </p:blipFill>
        <p:spPr>
          <a:xfrm>
            <a:off x="1524000" y="152400"/>
            <a:ext cx="6324600" cy="2514600"/>
          </a:xfrm>
          <a:noFill/>
          <a:ln/>
        </p:spPr>
      </p:pic>
      <p:sp>
        <p:nvSpPr>
          <p:cNvPr id="126981" name="Rectangle 5"/>
          <p:cNvSpPr>
            <a:spLocks noChangeArrowheads="1"/>
          </p:cNvSpPr>
          <p:nvPr/>
        </p:nvSpPr>
        <p:spPr bwMode="auto">
          <a:xfrm>
            <a:off x="457200" y="2927350"/>
            <a:ext cx="8351838" cy="301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just"/>
            <a:r>
              <a:rPr lang="ru-RU" sz="3200"/>
              <a:t>Циркуляция тока нулевой </a:t>
            </a:r>
          </a:p>
          <a:p>
            <a:pPr algn="just"/>
            <a:r>
              <a:rPr lang="ru-RU" sz="3200"/>
              <a:t>последовательности возможна </a:t>
            </a:r>
          </a:p>
          <a:p>
            <a:pPr algn="just"/>
            <a:r>
              <a:rPr lang="ru-RU" sz="3200"/>
              <a:t>и в обмотке II, если в сети, </a:t>
            </a:r>
          </a:p>
          <a:p>
            <a:pPr algn="just"/>
            <a:r>
              <a:rPr lang="ru-RU" sz="3200"/>
              <a:t>электрически связанной с этой обмоткой, </a:t>
            </a:r>
          </a:p>
          <a:p>
            <a:pPr algn="just"/>
            <a:r>
              <a:rPr lang="ru-RU" sz="3200"/>
              <a:t>обеспечены условия для замыкания </a:t>
            </a:r>
          </a:p>
          <a:p>
            <a:pPr algn="just"/>
            <a:r>
              <a:rPr lang="ru-RU" sz="3200"/>
              <a:t>этого тока.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>
              <a:buFontTx/>
              <a:buNone/>
            </a:pPr>
            <a:r>
              <a:rPr lang="ru-RU"/>
              <a:t>   </a:t>
            </a:r>
            <a:r>
              <a:rPr lang="ru-RU" sz="3600">
                <a:solidFill>
                  <a:srgbClr val="CC0000"/>
                </a:solidFill>
              </a:rPr>
              <a:t>Схема</a:t>
            </a:r>
            <a:r>
              <a:rPr lang="ru-RU" sz="3600"/>
              <a:t> замещения нулевой последовательности </a:t>
            </a:r>
            <a:r>
              <a:rPr lang="ru-RU" sz="3600">
                <a:solidFill>
                  <a:srgbClr val="CC0000"/>
                </a:solidFill>
              </a:rPr>
              <a:t>автотр-тора</a:t>
            </a:r>
            <a:r>
              <a:rPr lang="ru-RU" sz="3600"/>
              <a:t>, который имеет обмотку, соединенную треугольником, а его нейтраль заземлена наглухо, аналогична схеме замещения нулевой последовательности </a:t>
            </a:r>
            <a:r>
              <a:rPr lang="ru-RU" sz="3600">
                <a:solidFill>
                  <a:srgbClr val="CC0000"/>
                </a:solidFill>
              </a:rPr>
              <a:t>трехобмоточного</a:t>
            </a:r>
            <a:r>
              <a:rPr lang="ru-RU" sz="3600"/>
              <a:t> трансформатора, у которого обмотки соединены по схеме </a:t>
            </a:r>
            <a:r>
              <a:rPr lang="en-US" sz="3600" b="1" i="1">
                <a:solidFill>
                  <a:srgbClr val="CC0000"/>
                </a:solidFill>
              </a:rPr>
              <a:t>Y</a:t>
            </a:r>
            <a:r>
              <a:rPr lang="ru-RU" sz="3600" b="1" baseline="-25000">
                <a:solidFill>
                  <a:srgbClr val="CC0000"/>
                </a:solidFill>
              </a:rPr>
              <a:t>0</a:t>
            </a:r>
            <a:r>
              <a:rPr lang="ru-RU" sz="3600" b="1">
                <a:solidFill>
                  <a:srgbClr val="CC0000"/>
                </a:solidFill>
              </a:rPr>
              <a:t>/</a:t>
            </a:r>
            <a:r>
              <a:rPr lang="en-US" sz="3600" b="1" i="1">
                <a:solidFill>
                  <a:srgbClr val="CC0000"/>
                </a:solidFill>
              </a:rPr>
              <a:t>Y</a:t>
            </a:r>
            <a:r>
              <a:rPr lang="ru-RU" sz="3600" b="1" baseline="-25000">
                <a:solidFill>
                  <a:srgbClr val="CC0000"/>
                </a:solidFill>
              </a:rPr>
              <a:t>0</a:t>
            </a:r>
            <a:r>
              <a:rPr lang="ru-RU" sz="3600" b="1">
                <a:solidFill>
                  <a:srgbClr val="CC0000"/>
                </a:solidFill>
              </a:rPr>
              <a:t>/</a:t>
            </a:r>
            <a:r>
              <a:rPr lang="ru-RU" sz="3600" b="1">
                <a:solidFill>
                  <a:srgbClr val="CC0000"/>
                </a:solidFill>
                <a:sym typeface="Symbol" pitchFamily="18" charset="2"/>
              </a:rPr>
              <a:t></a:t>
            </a:r>
            <a:endParaRPr lang="ru-RU" sz="3600" b="1">
              <a:solidFill>
                <a:srgbClr val="CC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>
              <a:buFontTx/>
              <a:buNone/>
            </a:pPr>
            <a:r>
              <a:rPr lang="ru-RU"/>
              <a:t>  Каждая фаза состоит из векторов</a:t>
            </a:r>
          </a:p>
          <a:p>
            <a:pPr>
              <a:buFontTx/>
              <a:buNone/>
            </a:pPr>
            <a:endParaRPr lang="ru-RU"/>
          </a:p>
          <a:p>
            <a:pPr>
              <a:buFontTx/>
              <a:buNone/>
            </a:pPr>
            <a:endParaRPr lang="ru-RU"/>
          </a:p>
          <a:p>
            <a:pPr>
              <a:buFontTx/>
              <a:buNone/>
            </a:pPr>
            <a:endParaRPr lang="ru-RU"/>
          </a:p>
          <a:p>
            <a:pPr>
              <a:buFontTx/>
              <a:buNone/>
            </a:pPr>
            <a:endParaRPr lang="ru-RU"/>
          </a:p>
          <a:p>
            <a:pPr>
              <a:buFontTx/>
              <a:buNone/>
            </a:pPr>
            <a:endParaRPr lang="ru-RU"/>
          </a:p>
          <a:p>
            <a:pPr>
              <a:buFontTx/>
              <a:buNone/>
            </a:pPr>
            <a:endParaRPr lang="ru-RU"/>
          </a:p>
          <a:p>
            <a:pPr>
              <a:buFontTx/>
              <a:buNone/>
            </a:pPr>
            <a:endParaRPr lang="ru-RU"/>
          </a:p>
          <a:p>
            <a:pPr>
              <a:buFontTx/>
              <a:buNone/>
            </a:pPr>
            <a:endParaRPr lang="ru-RU"/>
          </a:p>
        </p:txBody>
      </p:sp>
      <p:graphicFrame>
        <p:nvGraphicFramePr>
          <p:cNvPr id="74756" name="Object 4"/>
          <p:cNvGraphicFramePr>
            <a:graphicFrameLocks noChangeAspect="1"/>
          </p:cNvGraphicFramePr>
          <p:nvPr/>
        </p:nvGraphicFramePr>
        <p:xfrm>
          <a:off x="2667000" y="681038"/>
          <a:ext cx="3886200" cy="889000"/>
        </p:xfrm>
        <a:graphic>
          <a:graphicData uri="http://schemas.openxmlformats.org/presentationml/2006/ole">
            <p:oleObj spid="_x0000_s74756" name="Формула" r:id="rId3" imgW="1206500" imgH="279400" progId="Equation.3">
              <p:embed/>
            </p:oleObj>
          </a:graphicData>
        </a:graphic>
      </p:graphicFrame>
      <p:sp>
        <p:nvSpPr>
          <p:cNvPr id="74759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74758" name="Object 6"/>
          <p:cNvGraphicFramePr>
            <a:graphicFrameLocks noChangeAspect="1"/>
          </p:cNvGraphicFramePr>
          <p:nvPr/>
        </p:nvGraphicFramePr>
        <p:xfrm>
          <a:off x="2514600" y="1717675"/>
          <a:ext cx="3962400" cy="873125"/>
        </p:xfrm>
        <a:graphic>
          <a:graphicData uri="http://schemas.openxmlformats.org/presentationml/2006/ole">
            <p:oleObj spid="_x0000_s74758" name="Формула" r:id="rId4" imgW="1205977" imgH="266584" progId="Equation.3">
              <p:embed/>
            </p:oleObj>
          </a:graphicData>
        </a:graphic>
      </p:graphicFrame>
      <p:sp>
        <p:nvSpPr>
          <p:cNvPr id="74761" name="Rectangle 9"/>
          <p:cNvSpPr>
            <a:spLocks noChangeArrowheads="1"/>
          </p:cNvSpPr>
          <p:nvPr/>
        </p:nvSpPr>
        <p:spPr bwMode="auto">
          <a:xfrm>
            <a:off x="0" y="32908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74760" name="Object 8"/>
          <p:cNvGraphicFramePr>
            <a:graphicFrameLocks noChangeAspect="1"/>
          </p:cNvGraphicFramePr>
          <p:nvPr/>
        </p:nvGraphicFramePr>
        <p:xfrm>
          <a:off x="2362200" y="2743200"/>
          <a:ext cx="3962400" cy="890588"/>
        </p:xfrm>
        <a:graphic>
          <a:graphicData uri="http://schemas.openxmlformats.org/presentationml/2006/ole">
            <p:oleObj spid="_x0000_s74760" name="Формула" r:id="rId5" imgW="1231366" imgH="279279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76200"/>
            <a:ext cx="9067800" cy="6781800"/>
          </a:xfrm>
        </p:spPr>
        <p:txBody>
          <a:bodyPr/>
          <a:lstStyle/>
          <a:p>
            <a:pPr algn="just">
              <a:buFontTx/>
              <a:buNone/>
            </a:pPr>
            <a:r>
              <a:rPr lang="ru-RU"/>
              <a:t>  </a:t>
            </a:r>
            <a:r>
              <a:rPr lang="ru-RU" sz="3600">
                <a:solidFill>
                  <a:srgbClr val="CC0000"/>
                </a:solidFill>
              </a:rPr>
              <a:t>Система</a:t>
            </a:r>
            <a:r>
              <a:rPr lang="ru-RU" sz="3600"/>
              <a:t> величин прямой последовательности</a:t>
            </a:r>
          </a:p>
          <a:p>
            <a:pPr algn="just">
              <a:buFontTx/>
              <a:buNone/>
            </a:pPr>
            <a:endParaRPr lang="ru-RU" sz="3600"/>
          </a:p>
          <a:p>
            <a:pPr algn="just">
              <a:buFontTx/>
              <a:buNone/>
            </a:pPr>
            <a:endParaRPr lang="ru-RU" sz="3600"/>
          </a:p>
          <a:p>
            <a:pPr algn="just">
              <a:buFontTx/>
              <a:buNone/>
            </a:pPr>
            <a:r>
              <a:rPr lang="ru-RU" sz="3600">
                <a:solidFill>
                  <a:srgbClr val="CC0000"/>
                </a:solidFill>
              </a:rPr>
              <a:t>  обратной </a:t>
            </a:r>
            <a:r>
              <a:rPr lang="ru-RU" sz="3600"/>
              <a:t>последовательности</a:t>
            </a:r>
          </a:p>
          <a:p>
            <a:pPr algn="just">
              <a:buFontTx/>
              <a:buNone/>
            </a:pPr>
            <a:endParaRPr lang="ru-RU" sz="3600"/>
          </a:p>
          <a:p>
            <a:pPr algn="just">
              <a:buFontTx/>
              <a:buNone/>
            </a:pPr>
            <a:endParaRPr lang="ru-RU" sz="3600"/>
          </a:p>
          <a:p>
            <a:pPr algn="just">
              <a:buFontTx/>
              <a:buNone/>
            </a:pPr>
            <a:r>
              <a:rPr lang="ru-RU" sz="3600"/>
              <a:t> </a:t>
            </a:r>
            <a:r>
              <a:rPr lang="ru-RU" sz="3600">
                <a:solidFill>
                  <a:srgbClr val="CC0000"/>
                </a:solidFill>
              </a:rPr>
              <a:t>нулевой </a:t>
            </a:r>
            <a:r>
              <a:rPr lang="ru-RU" sz="3600"/>
              <a:t>последовательности</a:t>
            </a:r>
          </a:p>
          <a:p>
            <a:pPr algn="just">
              <a:buFontTx/>
              <a:buNone/>
            </a:pPr>
            <a:endParaRPr lang="ru-RU" sz="3600"/>
          </a:p>
          <a:p>
            <a:pPr algn="just">
              <a:buFontTx/>
              <a:buNone/>
            </a:pPr>
            <a:endParaRPr lang="ru-RU" sz="3600"/>
          </a:p>
        </p:txBody>
      </p:sp>
      <p:sp>
        <p:nvSpPr>
          <p:cNvPr id="75781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75780" name="Object 4"/>
          <p:cNvGraphicFramePr>
            <a:graphicFrameLocks noChangeAspect="1"/>
          </p:cNvGraphicFramePr>
          <p:nvPr/>
        </p:nvGraphicFramePr>
        <p:xfrm>
          <a:off x="812800" y="1131888"/>
          <a:ext cx="7745413" cy="1116012"/>
        </p:xfrm>
        <a:graphic>
          <a:graphicData uri="http://schemas.openxmlformats.org/presentationml/2006/ole">
            <p:oleObj spid="_x0000_s75780" name="Формула" r:id="rId3" imgW="1917360" imgH="279360" progId="Equation.3">
              <p:embed/>
            </p:oleObj>
          </a:graphicData>
        </a:graphic>
      </p:graphicFrame>
      <p:sp>
        <p:nvSpPr>
          <p:cNvPr id="75783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75782" name="Object 6"/>
          <p:cNvGraphicFramePr>
            <a:graphicFrameLocks noChangeAspect="1"/>
          </p:cNvGraphicFramePr>
          <p:nvPr/>
        </p:nvGraphicFramePr>
        <p:xfrm>
          <a:off x="461963" y="3175000"/>
          <a:ext cx="8524875" cy="1168400"/>
        </p:xfrm>
        <a:graphic>
          <a:graphicData uri="http://schemas.openxmlformats.org/presentationml/2006/ole">
            <p:oleObj spid="_x0000_s75782" name="Формула" r:id="rId4" imgW="2019240" imgH="279360" progId="Equation.3">
              <p:embed/>
            </p:oleObj>
          </a:graphicData>
        </a:graphic>
      </p:graphicFrame>
      <p:sp>
        <p:nvSpPr>
          <p:cNvPr id="75785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75784" name="Object 8"/>
          <p:cNvGraphicFramePr>
            <a:graphicFrameLocks noChangeAspect="1"/>
          </p:cNvGraphicFramePr>
          <p:nvPr/>
        </p:nvGraphicFramePr>
        <p:xfrm>
          <a:off x="2514600" y="5410200"/>
          <a:ext cx="3810000" cy="1114425"/>
        </p:xfrm>
        <a:graphic>
          <a:graphicData uri="http://schemas.openxmlformats.org/presentationml/2006/ole">
            <p:oleObj spid="_x0000_s75784" name="Формула" r:id="rId5" imgW="939600" imgH="27936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>
              <a:buFontTx/>
              <a:buNone/>
            </a:pPr>
            <a:endParaRPr lang="ru-RU" sz="3600"/>
          </a:p>
          <a:p>
            <a:pPr>
              <a:buFontTx/>
              <a:buNone/>
            </a:pPr>
            <a:r>
              <a:rPr lang="ru-RU" sz="3600"/>
              <a:t>а</a:t>
            </a:r>
            <a:r>
              <a:rPr lang="ru-RU"/>
              <a:t> </a:t>
            </a:r>
            <a:r>
              <a:rPr lang="ru-RU" sz="3600"/>
              <a:t>– оператор,  </a:t>
            </a:r>
          </a:p>
          <a:p>
            <a:pPr>
              <a:buFontTx/>
              <a:buNone/>
            </a:pPr>
            <a:endParaRPr lang="ru-RU" sz="3600"/>
          </a:p>
          <a:p>
            <a:pPr>
              <a:buFontTx/>
              <a:buNone/>
            </a:pPr>
            <a:endParaRPr lang="ru-RU" sz="3600"/>
          </a:p>
          <a:p>
            <a:pPr>
              <a:buFontTx/>
              <a:buNone/>
            </a:pPr>
            <a:r>
              <a:rPr lang="ru-RU" sz="3600"/>
              <a:t>или в комплексной форме</a:t>
            </a:r>
            <a:r>
              <a:rPr lang="ru-RU"/>
              <a:t> </a:t>
            </a:r>
          </a:p>
          <a:p>
            <a:pPr>
              <a:buFontTx/>
              <a:buNone/>
            </a:pPr>
            <a:endParaRPr lang="ru-RU"/>
          </a:p>
          <a:p>
            <a:pPr>
              <a:buFontTx/>
              <a:buNone/>
            </a:pPr>
            <a:endParaRPr lang="ru-RU"/>
          </a:p>
        </p:txBody>
      </p:sp>
      <p:sp>
        <p:nvSpPr>
          <p:cNvPr id="100357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100356" name="Object 4"/>
          <p:cNvGraphicFramePr>
            <a:graphicFrameLocks noChangeAspect="1"/>
          </p:cNvGraphicFramePr>
          <p:nvPr/>
        </p:nvGraphicFramePr>
        <p:xfrm>
          <a:off x="3429000" y="450850"/>
          <a:ext cx="3124200" cy="1911350"/>
        </p:xfrm>
        <a:graphic>
          <a:graphicData uri="http://schemas.openxmlformats.org/presentationml/2006/ole">
            <p:oleObj spid="_x0000_s100356" name="Формула" r:id="rId3" imgW="634725" imgH="393529" progId="Equation.3">
              <p:embed/>
            </p:oleObj>
          </a:graphicData>
        </a:graphic>
      </p:graphicFrame>
      <p:sp>
        <p:nvSpPr>
          <p:cNvPr id="100359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100358" name="Object 6"/>
          <p:cNvGraphicFramePr>
            <a:graphicFrameLocks noChangeAspect="1"/>
          </p:cNvGraphicFramePr>
          <p:nvPr/>
        </p:nvGraphicFramePr>
        <p:xfrm>
          <a:off x="1828800" y="3429000"/>
          <a:ext cx="5562600" cy="2454275"/>
        </p:xfrm>
        <a:graphic>
          <a:graphicData uri="http://schemas.openxmlformats.org/presentationml/2006/ole">
            <p:oleObj spid="_x0000_s100358" name="Формула" r:id="rId4" imgW="1054100" imgH="4699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>
              <a:buFontTx/>
              <a:buNone/>
            </a:pPr>
            <a:r>
              <a:rPr lang="ru-RU">
                <a:solidFill>
                  <a:srgbClr val="CC0000"/>
                </a:solidFill>
              </a:rPr>
              <a:t>  </a:t>
            </a:r>
            <a:r>
              <a:rPr lang="ru-RU" sz="3600">
                <a:solidFill>
                  <a:srgbClr val="CC0000"/>
                </a:solidFill>
              </a:rPr>
              <a:t>Поворот вектора</a:t>
            </a:r>
            <a:r>
              <a:rPr lang="ru-RU" sz="3600"/>
              <a:t> на </a:t>
            </a:r>
            <a:r>
              <a:rPr lang="ru-RU" sz="3600">
                <a:solidFill>
                  <a:srgbClr val="0000FF"/>
                </a:solidFill>
              </a:rPr>
              <a:t>120</a:t>
            </a:r>
            <a:r>
              <a:rPr lang="ru-RU" sz="3600" baseline="30000">
                <a:solidFill>
                  <a:srgbClr val="0000FF"/>
                </a:solidFill>
              </a:rPr>
              <a:t>0</a:t>
            </a:r>
            <a:r>
              <a:rPr lang="ru-RU" sz="3600" baseline="30000"/>
              <a:t> </a:t>
            </a:r>
            <a:r>
              <a:rPr lang="ru-RU" sz="3600"/>
              <a:t>против часовой стрелки означает умножить вектор на оператор </a:t>
            </a:r>
            <a:r>
              <a:rPr lang="ru-RU" sz="3600">
                <a:solidFill>
                  <a:srgbClr val="0000FF"/>
                </a:solidFill>
              </a:rPr>
              <a:t>а,</a:t>
            </a:r>
            <a:r>
              <a:rPr lang="ru-RU" sz="3600"/>
              <a:t> </a:t>
            </a:r>
          </a:p>
          <a:p>
            <a:pPr>
              <a:buFontTx/>
              <a:buNone/>
            </a:pPr>
            <a:r>
              <a:rPr lang="ru-RU" sz="3600"/>
              <a:t>   - на </a:t>
            </a:r>
            <a:r>
              <a:rPr lang="ru-RU" sz="3600">
                <a:solidFill>
                  <a:srgbClr val="0000FF"/>
                </a:solidFill>
              </a:rPr>
              <a:t>240</a:t>
            </a:r>
            <a:r>
              <a:rPr lang="ru-RU" sz="3600" baseline="30000">
                <a:solidFill>
                  <a:srgbClr val="0000FF"/>
                </a:solidFill>
              </a:rPr>
              <a:t>0</a:t>
            </a:r>
            <a:r>
              <a:rPr lang="ru-RU" sz="3600"/>
              <a:t> против часовой стрелки означает умножить вектор на оператор а</a:t>
            </a:r>
            <a:r>
              <a:rPr lang="ru-RU" sz="3600" baseline="30000"/>
              <a:t>2</a:t>
            </a:r>
            <a:r>
              <a:rPr lang="ru-RU" sz="3600"/>
              <a:t> </a:t>
            </a:r>
          </a:p>
          <a:p>
            <a:pPr>
              <a:buFontTx/>
              <a:buNone/>
            </a:pPr>
            <a:r>
              <a:rPr lang="ru-RU" sz="3600"/>
              <a:t>   </a:t>
            </a:r>
          </a:p>
        </p:txBody>
      </p:sp>
      <p:sp>
        <p:nvSpPr>
          <p:cNvPr id="101381" name="Rectangle 5"/>
          <p:cNvSpPr>
            <a:spLocks noChangeArrowheads="1"/>
          </p:cNvSpPr>
          <p:nvPr/>
        </p:nvSpPr>
        <p:spPr bwMode="auto">
          <a:xfrm>
            <a:off x="0" y="27479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>
              <a:buFontTx/>
              <a:buNone/>
            </a:pPr>
            <a:r>
              <a:rPr lang="ru-RU" sz="3600"/>
              <a:t>Соотношение между операторами </a:t>
            </a:r>
          </a:p>
          <a:p>
            <a:pPr>
              <a:buFontTx/>
              <a:buNone/>
            </a:pPr>
            <a:endParaRPr lang="ru-RU" sz="3600"/>
          </a:p>
          <a:p>
            <a:pPr>
              <a:buFontTx/>
              <a:buNone/>
            </a:pPr>
            <a:endParaRPr lang="ru-RU"/>
          </a:p>
        </p:txBody>
      </p:sp>
      <p:sp>
        <p:nvSpPr>
          <p:cNvPr id="102405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102404" name="Object 4"/>
          <p:cNvGraphicFramePr>
            <a:graphicFrameLocks noChangeAspect="1"/>
          </p:cNvGraphicFramePr>
          <p:nvPr/>
        </p:nvGraphicFramePr>
        <p:xfrm>
          <a:off x="1670050" y="1066800"/>
          <a:ext cx="4114800" cy="5029200"/>
        </p:xfrm>
        <a:graphic>
          <a:graphicData uri="http://schemas.openxmlformats.org/presentationml/2006/ole">
            <p:oleObj spid="_x0000_s102404" name="Формула" r:id="rId3" imgW="1117600" imgH="13589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>
              <a:buFontTx/>
              <a:buNone/>
            </a:pPr>
            <a:r>
              <a:rPr lang="ru-RU"/>
              <a:t>   </a:t>
            </a:r>
            <a:r>
              <a:rPr lang="ru-RU" sz="3600"/>
              <a:t>для определения </a:t>
            </a:r>
            <a:r>
              <a:rPr lang="ru-RU" sz="3600">
                <a:solidFill>
                  <a:srgbClr val="CC0000"/>
                </a:solidFill>
              </a:rPr>
              <a:t>симметричных</a:t>
            </a:r>
            <a:r>
              <a:rPr lang="ru-RU" sz="3600"/>
              <a:t> </a:t>
            </a:r>
            <a:r>
              <a:rPr lang="ru-RU" sz="3600">
                <a:solidFill>
                  <a:srgbClr val="CC0000"/>
                </a:solidFill>
              </a:rPr>
              <a:t>составляющих</a:t>
            </a:r>
            <a:r>
              <a:rPr lang="ru-RU" sz="3600"/>
              <a:t> достаточно вычислить симметричные составляющие для одной фазы, по ним определить симметричные составляющие других фаз и полные значения фазных величин</a:t>
            </a:r>
          </a:p>
        </p:txBody>
      </p:sp>
      <p:sp>
        <p:nvSpPr>
          <p:cNvPr id="103429" name="Rectangle 5"/>
          <p:cNvSpPr>
            <a:spLocks noChangeArrowheads="1"/>
          </p:cNvSpPr>
          <p:nvPr/>
        </p:nvSpPr>
        <p:spPr bwMode="auto">
          <a:xfrm>
            <a:off x="0" y="32908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103428" name="Object 4"/>
          <p:cNvGraphicFramePr>
            <a:graphicFrameLocks noChangeAspect="1"/>
          </p:cNvGraphicFramePr>
          <p:nvPr/>
        </p:nvGraphicFramePr>
        <p:xfrm>
          <a:off x="2438400" y="3438525"/>
          <a:ext cx="5486400" cy="1282700"/>
        </p:xfrm>
        <a:graphic>
          <a:graphicData uri="http://schemas.openxmlformats.org/presentationml/2006/ole">
            <p:oleObj spid="_x0000_s103428" name="Формула" r:id="rId3" imgW="1180588" imgH="279279" progId="Equation.3">
              <p:embed/>
            </p:oleObj>
          </a:graphicData>
        </a:graphic>
      </p:graphicFrame>
      <p:sp>
        <p:nvSpPr>
          <p:cNvPr id="103431" name="Rectangle 7"/>
          <p:cNvSpPr>
            <a:spLocks noChangeArrowheads="1"/>
          </p:cNvSpPr>
          <p:nvPr/>
        </p:nvSpPr>
        <p:spPr bwMode="auto">
          <a:xfrm>
            <a:off x="0" y="32908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103430" name="Object 6"/>
          <p:cNvGraphicFramePr>
            <a:graphicFrameLocks noChangeAspect="1"/>
          </p:cNvGraphicFramePr>
          <p:nvPr/>
        </p:nvGraphicFramePr>
        <p:xfrm>
          <a:off x="0" y="4724400"/>
          <a:ext cx="6248400" cy="1052513"/>
        </p:xfrm>
        <a:graphic>
          <a:graphicData uri="http://schemas.openxmlformats.org/presentationml/2006/ole">
            <p:oleObj spid="_x0000_s103430" name="Формула" r:id="rId4" imgW="1638300" imgH="279400" progId="Equation.3">
              <p:embed/>
            </p:oleObj>
          </a:graphicData>
        </a:graphic>
      </p:graphicFrame>
      <p:sp>
        <p:nvSpPr>
          <p:cNvPr id="103433" name="Rectangle 9"/>
          <p:cNvSpPr>
            <a:spLocks noChangeArrowheads="1"/>
          </p:cNvSpPr>
          <p:nvPr/>
        </p:nvSpPr>
        <p:spPr bwMode="auto">
          <a:xfrm>
            <a:off x="0" y="32908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103432" name="Object 8"/>
          <p:cNvGraphicFramePr>
            <a:graphicFrameLocks noChangeAspect="1"/>
          </p:cNvGraphicFramePr>
          <p:nvPr/>
        </p:nvGraphicFramePr>
        <p:xfrm>
          <a:off x="1600200" y="5591175"/>
          <a:ext cx="7543800" cy="1266825"/>
        </p:xfrm>
        <a:graphic>
          <a:graphicData uri="http://schemas.openxmlformats.org/presentationml/2006/ole">
            <p:oleObj spid="_x0000_s103432" name="Формула" r:id="rId5" imgW="1651000" imgH="2794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619</TotalTime>
  <Words>1037</Words>
  <Application>Microsoft PowerPoint</Application>
  <PresentationFormat>Экран (4:3)</PresentationFormat>
  <Paragraphs>155</Paragraphs>
  <Slides>32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32</vt:i4>
      </vt:variant>
    </vt:vector>
  </HeadingPairs>
  <TitlesOfParts>
    <vt:vector size="36" baseType="lpstr">
      <vt:lpstr>Arial</vt:lpstr>
      <vt:lpstr>Symbol</vt:lpstr>
      <vt:lpstr>Оформление по умолчанию</vt:lpstr>
      <vt:lpstr>Microsoft Equation 3.0</vt:lpstr>
      <vt:lpstr>8. НЕСИММЕТРИЯ ПЕРЕХОДНЫХ ПРОЦЕССОВ</vt:lpstr>
      <vt:lpstr>8.1 Применение метода симметричных составляющих к расчету несимметричных КЗ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8.2 Сопротивления разных последовательностей</vt:lpstr>
      <vt:lpstr>Слайд 19</vt:lpstr>
      <vt:lpstr>Слайд 20</vt:lpstr>
      <vt:lpstr>Слайд 21</vt:lpstr>
      <vt:lpstr>Слайд 22</vt:lpstr>
      <vt:lpstr>Слайд 23</vt:lpstr>
      <vt:lpstr>Слайд 24</vt:lpstr>
      <vt:lpstr>Слайд 25</vt:lpstr>
      <vt:lpstr>Слайд 26</vt:lpstr>
      <vt:lpstr>Слайд 27</vt:lpstr>
      <vt:lpstr>Слайд 28</vt:lpstr>
      <vt:lpstr>Слайд 29</vt:lpstr>
      <vt:lpstr>Слайд 30</vt:lpstr>
      <vt:lpstr>Слайд 31</vt:lpstr>
      <vt:lpstr>Слайд 32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</cp:lastModifiedBy>
  <cp:revision>8</cp:revision>
  <cp:lastPrinted>1601-01-01T00:00:00Z</cp:lastPrinted>
  <dcterms:created xsi:type="dcterms:W3CDTF">1601-01-01T00:00:00Z</dcterms:created>
  <dcterms:modified xsi:type="dcterms:W3CDTF">2014-01-27T17:21:03Z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